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o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5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8993" y="1518077"/>
            <a:ext cx="11206814" cy="6527969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825364" y="642441"/>
            <a:ext cx="7382054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The Event Horizon Telescope</a:t>
            </a:r>
          </a:p>
        </p:txBody>
      </p:sp>
      <p:sp>
        <p:nvSpPr>
          <p:cNvPr id="121" name="Shape 121"/>
          <p:cNvSpPr/>
          <p:nvPr/>
        </p:nvSpPr>
        <p:spPr>
          <a:xfrm>
            <a:off x="4859948" y="8146981"/>
            <a:ext cx="726694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Journal Club - April 22,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/>
        </p:nvSpPr>
        <p:spPr>
          <a:xfrm>
            <a:off x="436312" y="666749"/>
            <a:ext cx="5345288" cy="842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Details of EHT</a:t>
            </a:r>
          </a:p>
          <a:p>
            <a:pPr lvl="1" marL="457200" indent="-228600" algn="l">
              <a:buSzPct val="100000"/>
              <a:buChar char="•"/>
              <a:defRPr sz="3000"/>
            </a:pPr>
            <a:r>
              <a:t>Observe at 1.3 mm wavelengths (230 GHz)</a:t>
            </a:r>
            <a:br/>
            <a:br/>
            <a:br/>
            <a:br/>
          </a:p>
          <a:p>
            <a:pPr lvl="1" marL="457200" indent="-228600" algn="l">
              <a:buSzPct val="100000"/>
              <a:buChar char="•"/>
              <a:defRPr sz="3000"/>
            </a:pPr>
            <a:r>
              <a:t>Coherent integration time = 10 seconds</a:t>
            </a:r>
          </a:p>
          <a:p>
            <a:pPr lvl="3" marL="914400" indent="-228600" algn="l">
              <a:buSzPct val="100000"/>
              <a:buChar char="•"/>
              <a:defRPr sz="3000"/>
            </a:pPr>
            <a:r>
              <a:t>Limited by atmospheric conditions</a:t>
            </a:r>
            <a:br/>
            <a:br/>
            <a:br/>
            <a:br/>
          </a:p>
          <a:p>
            <a:pPr lvl="1" marL="457200" indent="-228600" algn="l">
              <a:buSzPct val="100000"/>
              <a:buChar char="•"/>
              <a:defRPr sz="3000"/>
            </a:pPr>
            <a:r>
              <a:t>GPS synchronizes to within tens of ns</a:t>
            </a:r>
            <a:br/>
          </a:p>
        </p:txBody>
      </p:sp>
      <p:pic>
        <p:nvPicPr>
          <p:cNvPr id="194" name="Screen Shot 2019-04-22 at 12.36.3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98810" y="1010620"/>
            <a:ext cx="6470595" cy="7732360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hape 195"/>
          <p:cNvSpPr/>
          <p:nvPr/>
        </p:nvSpPr>
        <p:spPr>
          <a:xfrm>
            <a:off x="993975" y="2433707"/>
            <a:ext cx="4977766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>
                <a:solidFill>
                  <a:schemeClr val="accent5"/>
                </a:solidFill>
              </a:defRPr>
            </a:pPr>
            <a:r>
              <a:t>Do you need RF</a:t>
            </a:r>
          </a:p>
          <a:p>
            <a:pPr algn="l">
              <a:defRPr sz="3000">
                <a:solidFill>
                  <a:schemeClr val="accent5"/>
                </a:solidFill>
              </a:defRPr>
            </a:pPr>
            <a:r>
              <a:t>electronics that fast? (nope!)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creen Shot 2019-04-22 at 12.41.1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06850" y="-1"/>
            <a:ext cx="4991100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creen Shot 2019-04-22 at 12.35.2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04902" y="90860"/>
            <a:ext cx="5194995" cy="95718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2" name="Group 202"/>
          <p:cNvGrpSpPr/>
          <p:nvPr/>
        </p:nvGrpSpPr>
        <p:grpSpPr>
          <a:xfrm>
            <a:off x="7286337" y="1087051"/>
            <a:ext cx="1576096" cy="937878"/>
            <a:chOff x="0" y="-651933"/>
            <a:chExt cx="1576095" cy="937877"/>
          </a:xfrm>
        </p:grpSpPr>
        <p:sp>
          <p:nvSpPr>
            <p:cNvPr id="200" name="Shape 200"/>
            <p:cNvSpPr/>
            <p:nvPr/>
          </p:nvSpPr>
          <p:spPr>
            <a:xfrm>
              <a:off x="506618" y="-651934"/>
              <a:ext cx="562860" cy="562860"/>
            </a:xfrm>
            <a:prstGeom prst="ellipse">
              <a:avLst/>
            </a:prstGeom>
            <a:noFill/>
            <a:ln w="38100" cap="flat">
              <a:solidFill>
                <a:schemeClr val="accent3">
                  <a:satOff val="18648"/>
                  <a:lumOff val="5971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01" name="Shape 201"/>
            <p:cNvSpPr/>
            <p:nvPr/>
          </p:nvSpPr>
          <p:spPr>
            <a:xfrm>
              <a:off x="0" y="-107757"/>
              <a:ext cx="1576096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900">
                  <a:solidFill>
                    <a:schemeClr val="accent3">
                      <a:satOff val="18648"/>
                      <a:lumOff val="5971"/>
                    </a:schemeClr>
                  </a:solidFill>
                </a:defRPr>
              </a:lvl1pPr>
            </a:lstStyle>
            <a:p>
              <a:pPr/>
              <a:r>
                <a:t>Event horizon</a:t>
              </a:r>
            </a:p>
          </p:txBody>
        </p:sp>
      </p:grpSp>
      <p:grpSp>
        <p:nvGrpSpPr>
          <p:cNvPr id="205" name="Group 205"/>
          <p:cNvGrpSpPr/>
          <p:nvPr/>
        </p:nvGrpSpPr>
        <p:grpSpPr>
          <a:xfrm>
            <a:off x="7349473" y="2233935"/>
            <a:ext cx="1449824" cy="1821436"/>
            <a:chOff x="-231973" y="-440266"/>
            <a:chExt cx="1449823" cy="1821435"/>
          </a:xfrm>
        </p:grpSpPr>
        <p:sp>
          <p:nvSpPr>
            <p:cNvPr id="203" name="Shape 203"/>
            <p:cNvSpPr/>
            <p:nvPr/>
          </p:nvSpPr>
          <p:spPr>
            <a:xfrm>
              <a:off x="-231974" y="-440267"/>
              <a:ext cx="1449824" cy="1449824"/>
            </a:xfrm>
            <a:prstGeom prst="ellipse">
              <a:avLst/>
            </a:prstGeom>
            <a:noFill/>
            <a:ln w="38100" cap="flat">
              <a:solidFill>
                <a:schemeClr val="accent2">
                  <a:hueOff val="-2473793"/>
                  <a:satOff val="-50209"/>
                  <a:lumOff val="23543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04" name="Shape 204"/>
            <p:cNvSpPr/>
            <p:nvPr/>
          </p:nvSpPr>
          <p:spPr>
            <a:xfrm>
              <a:off x="-1" y="987468"/>
              <a:ext cx="985877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900">
                  <a:solidFill>
                    <a:schemeClr val="accent2">
                      <a:hueOff val="-2473793"/>
                      <a:satOff val="-50209"/>
                      <a:lumOff val="23543"/>
                    </a:schemeClr>
                  </a:solidFill>
                </a:defRPr>
              </a:lvl1pPr>
            </a:lstStyle>
            <a:p>
              <a:pPr/>
              <a:r>
                <a:t>Shadow</a:t>
              </a:r>
            </a:p>
          </p:txBody>
        </p:sp>
      </p:grpSp>
      <p:sp>
        <p:nvSpPr>
          <p:cNvPr id="206" name="Shape 206"/>
          <p:cNvSpPr/>
          <p:nvPr/>
        </p:nvSpPr>
        <p:spPr>
          <a:xfrm>
            <a:off x="6717320" y="4264376"/>
            <a:ext cx="1240931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>
                <a:solidFill>
                  <a:srgbClr val="FFFFFF"/>
                </a:solidFill>
              </a:defRPr>
            </a:lvl1pPr>
          </a:lstStyle>
          <a:p>
            <a:pPr/>
            <a:r>
              <a:t>Resolution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6" grpId="1"/>
      <p:bldP build="whole" bldLvl="1" animBg="1" rev="0" advAuto="0" spid="202" grpId="2"/>
      <p:bldP build="whole" bldLvl="1" animBg="1" rev="0" advAuto="0" spid="205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Screen Shot 2019-04-22 at 12.42.2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2471"/>
            <a:ext cx="13004800" cy="95886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roup 212"/>
          <p:cNvGrpSpPr/>
          <p:nvPr/>
        </p:nvGrpSpPr>
        <p:grpSpPr>
          <a:xfrm>
            <a:off x="115856" y="1313361"/>
            <a:ext cx="6258242" cy="4714093"/>
            <a:chOff x="0" y="0"/>
            <a:chExt cx="6258240" cy="4714091"/>
          </a:xfrm>
        </p:grpSpPr>
        <p:pic>
          <p:nvPicPr>
            <p:cNvPr id="211" name="Screen Shot 2019-04-22 at 1.00.19 P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700"/>
              <a:ext cx="5826441" cy="415529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0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258241" cy="4714092"/>
            </a:xfrm>
            <a:prstGeom prst="rect">
              <a:avLst/>
            </a:prstGeom>
            <a:effectLst/>
          </p:spPr>
        </p:pic>
      </p:grpSp>
      <p:grpSp>
        <p:nvGrpSpPr>
          <p:cNvPr id="215" name="Group 215"/>
          <p:cNvGrpSpPr/>
          <p:nvPr/>
        </p:nvGrpSpPr>
        <p:grpSpPr>
          <a:xfrm>
            <a:off x="6041827" y="3308535"/>
            <a:ext cx="6367689" cy="6196452"/>
            <a:chOff x="0" y="0"/>
            <a:chExt cx="6367688" cy="6196450"/>
          </a:xfrm>
        </p:grpSpPr>
        <p:pic>
          <p:nvPicPr>
            <p:cNvPr id="214" name="Screen Shot 2019-04-22 at 1.00.50 P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5900" y="139700"/>
              <a:ext cx="5935889" cy="56376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3" name="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367689" cy="6196451"/>
            </a:xfrm>
            <a:prstGeom prst="rect">
              <a:avLst/>
            </a:prstGeom>
            <a:effectLst/>
          </p:spPr>
        </p:pic>
      </p:grpSp>
      <p:sp>
        <p:nvSpPr>
          <p:cNvPr id="216" name="Shape 216"/>
          <p:cNvSpPr/>
          <p:nvPr/>
        </p:nvSpPr>
        <p:spPr>
          <a:xfrm>
            <a:off x="141798" y="440878"/>
            <a:ext cx="812535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Aside: Aperture masking interferometry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9" name="Shape 219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roup 125"/>
          <p:cNvGrpSpPr/>
          <p:nvPr/>
        </p:nvGrpSpPr>
        <p:grpSpPr>
          <a:xfrm>
            <a:off x="81244" y="226267"/>
            <a:ext cx="5669325" cy="7329678"/>
            <a:chOff x="0" y="0"/>
            <a:chExt cx="5669323" cy="7329677"/>
          </a:xfrm>
        </p:grpSpPr>
        <p:pic>
          <p:nvPicPr>
            <p:cNvPr id="124" name="Screen Shot 2019-04-22 at 10.39.53 A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700"/>
              <a:ext cx="5237524" cy="677087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3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669324" cy="7329678"/>
            </a:xfrm>
            <a:prstGeom prst="rect">
              <a:avLst/>
            </a:prstGeom>
            <a:effectLst/>
          </p:spPr>
        </p:pic>
      </p:grpSp>
      <p:grpSp>
        <p:nvGrpSpPr>
          <p:cNvPr id="128" name="Group 128"/>
          <p:cNvGrpSpPr/>
          <p:nvPr/>
        </p:nvGrpSpPr>
        <p:grpSpPr>
          <a:xfrm>
            <a:off x="748963" y="1481794"/>
            <a:ext cx="6320016" cy="8237813"/>
            <a:chOff x="0" y="0"/>
            <a:chExt cx="6320015" cy="8237811"/>
          </a:xfrm>
        </p:grpSpPr>
        <p:pic>
          <p:nvPicPr>
            <p:cNvPr id="127" name="Screen Shot 2019-04-22 at 10.39.38 A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5900" y="139700"/>
              <a:ext cx="5888216" cy="767901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6" name="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320016" cy="8237812"/>
            </a:xfrm>
            <a:prstGeom prst="rect">
              <a:avLst/>
            </a:prstGeom>
            <a:effectLst/>
          </p:spPr>
        </p:pic>
      </p:grpSp>
      <p:grpSp>
        <p:nvGrpSpPr>
          <p:cNvPr id="131" name="Group 131"/>
          <p:cNvGrpSpPr/>
          <p:nvPr/>
        </p:nvGrpSpPr>
        <p:grpSpPr>
          <a:xfrm>
            <a:off x="2239198" y="629763"/>
            <a:ext cx="6133600" cy="7951132"/>
            <a:chOff x="0" y="0"/>
            <a:chExt cx="6133598" cy="7951131"/>
          </a:xfrm>
        </p:grpSpPr>
        <p:pic>
          <p:nvPicPr>
            <p:cNvPr id="130" name="Screen Shot 2019-04-22 at 10.46.09 AM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15900" y="139700"/>
              <a:ext cx="5701799" cy="739233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9" name="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6133599" cy="7951132"/>
            </a:xfrm>
            <a:prstGeom prst="rect">
              <a:avLst/>
            </a:prstGeom>
            <a:effectLst/>
          </p:spPr>
        </p:pic>
      </p:grpSp>
      <p:grpSp>
        <p:nvGrpSpPr>
          <p:cNvPr id="134" name="Group 134"/>
          <p:cNvGrpSpPr/>
          <p:nvPr/>
        </p:nvGrpSpPr>
        <p:grpSpPr>
          <a:xfrm>
            <a:off x="3497352" y="1248087"/>
            <a:ext cx="6716509" cy="8705227"/>
            <a:chOff x="0" y="0"/>
            <a:chExt cx="6716507" cy="8705226"/>
          </a:xfrm>
        </p:grpSpPr>
        <p:pic>
          <p:nvPicPr>
            <p:cNvPr id="133" name="Screen Shot 2019-04-22 at 10.47.43 AM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15900" y="139700"/>
              <a:ext cx="6284709" cy="81464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2" name="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6716509" cy="8705227"/>
            </a:xfrm>
            <a:prstGeom prst="rect">
              <a:avLst/>
            </a:prstGeom>
            <a:effectLst/>
          </p:spPr>
        </p:pic>
      </p:grpSp>
      <p:grpSp>
        <p:nvGrpSpPr>
          <p:cNvPr id="137" name="Group 137"/>
          <p:cNvGrpSpPr/>
          <p:nvPr/>
        </p:nvGrpSpPr>
        <p:grpSpPr>
          <a:xfrm>
            <a:off x="4922041" y="893444"/>
            <a:ext cx="6466770" cy="8383450"/>
            <a:chOff x="0" y="0"/>
            <a:chExt cx="6466769" cy="8383449"/>
          </a:xfrm>
        </p:grpSpPr>
        <p:pic>
          <p:nvPicPr>
            <p:cNvPr id="136" name="Screen Shot 2019-04-22 at 10.48.50 AM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15900" y="139700"/>
              <a:ext cx="6034970" cy="78246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5" name="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6466770" cy="8383450"/>
            </a:xfrm>
            <a:prstGeom prst="rect">
              <a:avLst/>
            </a:prstGeom>
            <a:effectLst/>
          </p:spPr>
        </p:pic>
      </p:grpSp>
      <p:grpSp>
        <p:nvGrpSpPr>
          <p:cNvPr id="140" name="Group 140"/>
          <p:cNvGrpSpPr/>
          <p:nvPr/>
        </p:nvGrpSpPr>
        <p:grpSpPr>
          <a:xfrm>
            <a:off x="6161281" y="967914"/>
            <a:ext cx="6681114" cy="8705227"/>
            <a:chOff x="0" y="0"/>
            <a:chExt cx="6681113" cy="8705226"/>
          </a:xfrm>
        </p:grpSpPr>
        <p:pic>
          <p:nvPicPr>
            <p:cNvPr id="139" name="Screen Shot 2019-04-22 at 10.50.09 AM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15900" y="139700"/>
              <a:ext cx="6249314" cy="81464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8" name="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6681114" cy="870522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0" grpId="6"/>
      <p:bldP build="whole" bldLvl="1" animBg="1" rev="0" advAuto="0" spid="137" grpId="5"/>
      <p:bldP build="whole" bldLvl="1" animBg="1" rev="0" advAuto="0" spid="131" grpId="3"/>
      <p:bldP build="whole" bldLvl="1" animBg="1" rev="0" advAuto="0" spid="125" grpId="1"/>
      <p:bldP build="whole" bldLvl="1" animBg="1" rev="0" advAuto="0" spid="134" grpId="4"/>
      <p:bldP build="whole" bldLvl="1" animBg="1" rev="0" advAuto="0" spid="128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tarsOrbitingMilkyWayCenter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869905"/>
            <a:ext cx="8673433" cy="4439699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hape 143"/>
          <p:cNvSpPr/>
          <p:nvPr/>
        </p:nvSpPr>
        <p:spPr>
          <a:xfrm>
            <a:off x="95360" y="171848"/>
            <a:ext cx="606795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 Monster in the Milky Way…</a:t>
            </a:r>
          </a:p>
        </p:txBody>
      </p:sp>
      <p:sp>
        <p:nvSpPr>
          <p:cNvPr id="144" name="Shape 144"/>
          <p:cNvSpPr/>
          <p:nvPr/>
        </p:nvSpPr>
        <p:spPr>
          <a:xfrm>
            <a:off x="8749835" y="2244432"/>
            <a:ext cx="2832813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Movie spans</a:t>
            </a:r>
          </a:p>
          <a:p>
            <a:pPr/>
            <a:r>
              <a:t>~20 years</a:t>
            </a:r>
          </a:p>
        </p:txBody>
      </p:sp>
      <p:sp>
        <p:nvSpPr>
          <p:cNvPr id="145" name="Shape 145"/>
          <p:cNvSpPr/>
          <p:nvPr/>
        </p:nvSpPr>
        <p:spPr>
          <a:xfrm>
            <a:off x="150681" y="5359961"/>
            <a:ext cx="397626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This movie tells us:</a:t>
            </a:r>
          </a:p>
        </p:txBody>
      </p:sp>
      <p:sp>
        <p:nvSpPr>
          <p:cNvPr id="146" name="Shape 146"/>
          <p:cNvSpPr/>
          <p:nvPr/>
        </p:nvSpPr>
        <p:spPr>
          <a:xfrm>
            <a:off x="742931" y="6038271"/>
            <a:ext cx="988056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/>
            </a:lvl1pPr>
          </a:lstStyle>
          <a:p>
            <a:pPr/>
            <a:r>
              <a:t>Mass of central point-source = ~4 million solar masses</a:t>
            </a:r>
          </a:p>
        </p:txBody>
      </p:sp>
      <p:sp>
        <p:nvSpPr>
          <p:cNvPr id="147" name="Shape 147"/>
          <p:cNvSpPr/>
          <p:nvPr/>
        </p:nvSpPr>
        <p:spPr>
          <a:xfrm>
            <a:off x="742931" y="6627681"/>
            <a:ext cx="988056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/>
            </a:lvl1pPr>
          </a:lstStyle>
          <a:p>
            <a:pPr/>
            <a:r>
              <a:t>Closest approach of S2 is only 17 light hours</a:t>
            </a:r>
          </a:p>
        </p:txBody>
      </p:sp>
      <p:sp>
        <p:nvSpPr>
          <p:cNvPr id="148" name="Shape 148"/>
          <p:cNvSpPr/>
          <p:nvPr/>
        </p:nvSpPr>
        <p:spPr>
          <a:xfrm>
            <a:off x="742931" y="7217091"/>
            <a:ext cx="1095743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/>
            </a:lvl1pPr>
          </a:lstStyle>
          <a:p>
            <a:pPr/>
            <a:r>
              <a:t>Orbital period = ~16 years (a bit longer than that of Jupiter)</a:t>
            </a:r>
          </a:p>
        </p:txBody>
      </p:sp>
      <p:sp>
        <p:nvSpPr>
          <p:cNvPr id="149" name="Shape 149"/>
          <p:cNvSpPr/>
          <p:nvPr/>
        </p:nvSpPr>
        <p:spPr>
          <a:xfrm>
            <a:off x="742931" y="8097465"/>
            <a:ext cx="988056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/>
            </a:lvl1pPr>
          </a:lstStyle>
          <a:p>
            <a:pPr/>
            <a:r>
              <a:t>—&gt; Black Hole?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3332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5" y="995339"/>
            <a:ext cx="6094728" cy="6364052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121780" y="288160"/>
            <a:ext cx="415412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 Monster in M87…</a:t>
            </a:r>
          </a:p>
        </p:txBody>
      </p:sp>
      <p:sp>
        <p:nvSpPr>
          <p:cNvPr id="153" name="Shape 153"/>
          <p:cNvSpPr/>
          <p:nvPr/>
        </p:nvSpPr>
        <p:spPr>
          <a:xfrm>
            <a:off x="6308545" y="1354358"/>
            <a:ext cx="255392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Quick facts:</a:t>
            </a:r>
          </a:p>
        </p:txBody>
      </p:sp>
      <p:sp>
        <p:nvSpPr>
          <p:cNvPr id="154" name="Shape 154"/>
          <p:cNvSpPr/>
          <p:nvPr/>
        </p:nvSpPr>
        <p:spPr>
          <a:xfrm>
            <a:off x="6730825" y="2083648"/>
            <a:ext cx="609472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/>
            </a:lvl1pPr>
          </a:lstStyle>
          <a:p>
            <a:pPr/>
            <a:r>
              <a:t>53.5 million light years away</a:t>
            </a:r>
          </a:p>
        </p:txBody>
      </p:sp>
      <p:sp>
        <p:nvSpPr>
          <p:cNvPr id="155" name="Shape 155"/>
          <p:cNvSpPr/>
          <p:nvPr/>
        </p:nvSpPr>
        <p:spPr>
          <a:xfrm>
            <a:off x="6730825" y="2724039"/>
            <a:ext cx="6094728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000"/>
            </a:pPr>
            <a:r>
              <a:t>Estimated mass = 6.5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billion</a:t>
            </a:r>
            <a:r>
              <a:t> solar masses</a:t>
            </a:r>
          </a:p>
        </p:txBody>
      </p:sp>
      <p:sp>
        <p:nvSpPr>
          <p:cNvPr id="156" name="Shape 156"/>
          <p:cNvSpPr/>
          <p:nvPr/>
        </p:nvSpPr>
        <p:spPr>
          <a:xfrm>
            <a:off x="6730825" y="3821629"/>
            <a:ext cx="6094728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/>
            </a:lvl1pPr>
          </a:lstStyle>
          <a:p>
            <a:pPr/>
            <a:r>
              <a:t>One to the most massive galaxies in the local universe</a:t>
            </a:r>
          </a:p>
        </p:txBody>
      </p:sp>
      <p:pic>
        <p:nvPicPr>
          <p:cNvPr id="157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28275" t="28983" r="28111" b="28824"/>
          <a:stretch>
            <a:fillRect/>
          </a:stretch>
        </p:blipFill>
        <p:spPr>
          <a:xfrm>
            <a:off x="1256978" y="5586324"/>
            <a:ext cx="6484348" cy="3528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creen Shot 2019-04-22 at 11.25.2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73425"/>
            <a:ext cx="13004800" cy="587717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/>
        </p:nvSpPr>
        <p:spPr>
          <a:xfrm>
            <a:off x="142199" y="28005"/>
            <a:ext cx="323103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From “Paper II”</a:t>
            </a:r>
          </a:p>
        </p:txBody>
      </p:sp>
      <p:sp>
        <p:nvSpPr>
          <p:cNvPr id="161" name="Shape 161"/>
          <p:cNvSpPr/>
          <p:nvPr/>
        </p:nvSpPr>
        <p:spPr>
          <a:xfrm>
            <a:off x="11110109" y="2997695"/>
            <a:ext cx="1114203" cy="305169"/>
          </a:xfrm>
          <a:prstGeom prst="ellipse">
            <a:avLst/>
          </a:prstGeom>
          <a:ln w="63500">
            <a:solidFill>
              <a:schemeClr val="accent5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62" name="Shape 162"/>
          <p:cNvSpPr/>
          <p:nvPr/>
        </p:nvSpPr>
        <p:spPr>
          <a:xfrm>
            <a:off x="8918496" y="4101783"/>
            <a:ext cx="363124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chemeClr val="accent5"/>
                </a:solidFill>
              </a:defRPr>
            </a:lvl1pPr>
          </a:lstStyle>
          <a:p>
            <a:pPr/>
            <a:r>
              <a:t>Uncertainty in M87 mass</a:t>
            </a:r>
          </a:p>
        </p:txBody>
      </p:sp>
      <p:sp>
        <p:nvSpPr>
          <p:cNvPr id="163" name="Shape 163"/>
          <p:cNvSpPr/>
          <p:nvPr/>
        </p:nvSpPr>
        <p:spPr>
          <a:xfrm flipV="1">
            <a:off x="10170912" y="3219927"/>
            <a:ext cx="1009005" cy="1009005"/>
          </a:xfrm>
          <a:prstGeom prst="line">
            <a:avLst/>
          </a:prstGeom>
          <a:ln w="381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64" name="Shape 164"/>
          <p:cNvSpPr/>
          <p:nvPr/>
        </p:nvSpPr>
        <p:spPr>
          <a:xfrm>
            <a:off x="350934" y="6447798"/>
            <a:ext cx="1183157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/>
            </a:lvl1pPr>
          </a:lstStyle>
          <a:p>
            <a:pPr/>
            <a:r>
              <a:t>Despite vast differences in mass and distance, angular size of event horizons for both black holes are similar!</a:t>
            </a:r>
          </a:p>
        </p:txBody>
      </p:sp>
      <p:sp>
        <p:nvSpPr>
          <p:cNvPr id="165" name="Shape 165"/>
          <p:cNvSpPr/>
          <p:nvPr/>
        </p:nvSpPr>
        <p:spPr>
          <a:xfrm>
            <a:off x="907782" y="8489993"/>
            <a:ext cx="543881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Light crossing times GM/c^3:</a:t>
            </a:r>
          </a:p>
        </p:txBody>
      </p:sp>
      <p:sp>
        <p:nvSpPr>
          <p:cNvPr id="166" name="Shape 166"/>
          <p:cNvSpPr/>
          <p:nvPr/>
        </p:nvSpPr>
        <p:spPr>
          <a:xfrm>
            <a:off x="6811249" y="7664075"/>
            <a:ext cx="143515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/>
            </a:lvl1pPr>
          </a:lstStyle>
          <a:p>
            <a:pPr/>
            <a:r>
              <a:t>Sgr A*</a:t>
            </a:r>
          </a:p>
        </p:txBody>
      </p:sp>
      <p:sp>
        <p:nvSpPr>
          <p:cNvPr id="167" name="Shape 167"/>
          <p:cNvSpPr/>
          <p:nvPr/>
        </p:nvSpPr>
        <p:spPr>
          <a:xfrm>
            <a:off x="9371451" y="7664075"/>
            <a:ext cx="100355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/>
            </a:lvl1pPr>
          </a:lstStyle>
          <a:p>
            <a:pPr/>
            <a:r>
              <a:t>M87</a:t>
            </a:r>
          </a:p>
        </p:txBody>
      </p:sp>
      <p:sp>
        <p:nvSpPr>
          <p:cNvPr id="168" name="Shape 168"/>
          <p:cNvSpPr/>
          <p:nvPr/>
        </p:nvSpPr>
        <p:spPr>
          <a:xfrm>
            <a:off x="7039620" y="8445543"/>
            <a:ext cx="97840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20 s</a:t>
            </a:r>
          </a:p>
        </p:txBody>
      </p:sp>
      <p:sp>
        <p:nvSpPr>
          <p:cNvPr id="169" name="Shape 169"/>
          <p:cNvSpPr/>
          <p:nvPr/>
        </p:nvSpPr>
        <p:spPr>
          <a:xfrm>
            <a:off x="9231548" y="8445543"/>
            <a:ext cx="128336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8.5 hr</a:t>
            </a:r>
          </a:p>
        </p:txBody>
      </p:sp>
      <p:sp>
        <p:nvSpPr>
          <p:cNvPr id="170" name="Shape 170"/>
          <p:cNvSpPr/>
          <p:nvPr/>
        </p:nvSpPr>
        <p:spPr>
          <a:xfrm>
            <a:off x="647786" y="7530955"/>
            <a:ext cx="11441635" cy="18734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000" fill="hold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149794" y="152221"/>
            <a:ext cx="494187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How large a telescope?</a:t>
            </a:r>
          </a:p>
        </p:txBody>
      </p:sp>
      <p:sp>
        <p:nvSpPr>
          <p:cNvPr id="173" name="Shape 173"/>
          <p:cNvSpPr/>
          <p:nvPr/>
        </p:nvSpPr>
        <p:spPr>
          <a:xfrm>
            <a:off x="1075740" y="2962081"/>
            <a:ext cx="10466099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/>
            </a:lvl1pPr>
          </a:lstStyle>
          <a:p>
            <a:pPr/>
            <a:r>
              <a:t>Observing at lambda = 1.3 mm, say our aperture is the diameter of the Earth (12,742 km), then:</a:t>
            </a:r>
          </a:p>
        </p:txBody>
      </p:sp>
      <p:sp>
        <p:nvSpPr>
          <p:cNvPr id="174" name="Shape 174"/>
          <p:cNvSpPr/>
          <p:nvPr/>
        </p:nvSpPr>
        <p:spPr>
          <a:xfrm>
            <a:off x="1930386" y="4356484"/>
            <a:ext cx="9804250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 = lambda / D = ~10^(-10) radians =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21 uas…</a:t>
            </a:r>
          </a:p>
        </p:txBody>
      </p:sp>
      <p:sp>
        <p:nvSpPr>
          <p:cNvPr id="175" name="Shape 175"/>
          <p:cNvSpPr/>
          <p:nvPr/>
        </p:nvSpPr>
        <p:spPr>
          <a:xfrm>
            <a:off x="1053834" y="5597718"/>
            <a:ext cx="10897132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pPr/>
            <a:r>
              <a:t>Oh no… that’s twice the Schwarzschild radius… how do we expect to see anything?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/>
        </p:nvSpPr>
        <p:spPr>
          <a:xfrm>
            <a:off x="372497" y="232761"/>
            <a:ext cx="565419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What do we expect to see?</a:t>
            </a:r>
          </a:p>
        </p:txBody>
      </p:sp>
      <p:pic>
        <p:nvPicPr>
          <p:cNvPr id="17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0182" y="1422739"/>
            <a:ext cx="8624436" cy="5749624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 179"/>
          <p:cNvSpPr/>
          <p:nvPr/>
        </p:nvSpPr>
        <p:spPr>
          <a:xfrm>
            <a:off x="551347" y="7714640"/>
            <a:ext cx="866485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—&gt; No relativistic beaming / blue shifting</a:t>
            </a:r>
          </a:p>
          <a:p>
            <a:pPr algn="l"/>
            <a:r>
              <a:t>—&gt; A more accurate picture?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8" grpId="1"/>
      <p:bldP build="whole" bldLvl="1" animBg="1" rev="0" advAuto="0" spid="179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181" y="147033"/>
            <a:ext cx="8877301" cy="4991101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hape 182"/>
          <p:cNvSpPr/>
          <p:nvPr/>
        </p:nvSpPr>
        <p:spPr>
          <a:xfrm>
            <a:off x="92901" y="5176025"/>
            <a:ext cx="427802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Jean-Pierre Luminet, 1979</a:t>
            </a:r>
          </a:p>
        </p:txBody>
      </p:sp>
      <p:sp>
        <p:nvSpPr>
          <p:cNvPr id="183" name="Shape 183"/>
          <p:cNvSpPr/>
          <p:nvPr/>
        </p:nvSpPr>
        <p:spPr>
          <a:xfrm>
            <a:off x="647060" y="6108401"/>
            <a:ext cx="55270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Length scales to consider:</a:t>
            </a:r>
          </a:p>
        </p:txBody>
      </p:sp>
      <p:sp>
        <p:nvSpPr>
          <p:cNvPr id="184" name="Shape 184"/>
          <p:cNvSpPr/>
          <p:nvPr/>
        </p:nvSpPr>
        <p:spPr>
          <a:xfrm>
            <a:off x="1764182" y="6951967"/>
            <a:ext cx="8742173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93700" indent="-393700" algn="l">
              <a:buSzPct val="100000"/>
              <a:buChar char="•"/>
              <a:defRPr sz="3000"/>
            </a:pPr>
            <a:r>
              <a:t>Event horizon: 1 Rs</a:t>
            </a:r>
          </a:p>
          <a:p>
            <a:pPr marL="393700" indent="-393700" algn="l">
              <a:buSzPct val="100000"/>
              <a:buChar char="•"/>
              <a:defRPr sz="3000"/>
            </a:pPr>
            <a:r>
              <a:t>Photon Sphere: 1.5*Rs</a:t>
            </a:r>
          </a:p>
          <a:p>
            <a:pPr marL="393700" indent="-393700" algn="l">
              <a:buSzPct val="100000"/>
              <a:buChar char="•"/>
              <a:defRPr sz="3000"/>
            </a:pPr>
            <a:r>
              <a:t>Innermost stable circular orbit (ISCO): 3*Rs</a:t>
            </a:r>
          </a:p>
          <a:p>
            <a:pPr algn="l">
              <a:defRPr sz="3000"/>
            </a:pPr>
          </a:p>
          <a:p>
            <a:pPr marL="393700" indent="-393700" algn="l">
              <a:buSzPct val="100000"/>
              <a:buChar char="•"/>
              <a:defRPr sz="3000"/>
            </a:pPr>
            <a:r>
              <a:t>Photon capture radius: </a:t>
            </a:r>
            <a:r>
              <a:t>1/2 sqrt(27)*Rs (~2.6 Rs)</a:t>
            </a:r>
          </a:p>
        </p:txBody>
      </p:sp>
      <p:sp>
        <p:nvSpPr>
          <p:cNvPr id="185" name="Shape 185"/>
          <p:cNvSpPr/>
          <p:nvPr/>
        </p:nvSpPr>
        <p:spPr>
          <a:xfrm>
            <a:off x="1596911" y="8581436"/>
            <a:ext cx="9076715" cy="982625"/>
          </a:xfrm>
          <a:prstGeom prst="ellipse">
            <a:avLst/>
          </a:prstGeom>
          <a:ln w="38100">
            <a:solidFill>
              <a:schemeClr val="accent5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8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1000"/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1000"/>
                                        <p:tgtEl>
                                          <p:spTgt spid="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" grpId="2"/>
      <p:bldP build="p" bldLvl="5" animBg="1" rev="0" advAuto="0" spid="18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/>
        </p:nvSpPr>
        <p:spPr>
          <a:xfrm>
            <a:off x="363947" y="355331"/>
            <a:ext cx="915954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Did EHT answer any outstanding questions?</a:t>
            </a:r>
          </a:p>
        </p:txBody>
      </p:sp>
      <p:sp>
        <p:nvSpPr>
          <p:cNvPr id="188" name="Shape 188"/>
          <p:cNvSpPr/>
          <p:nvPr/>
        </p:nvSpPr>
        <p:spPr>
          <a:xfrm>
            <a:off x="1260365" y="1610723"/>
            <a:ext cx="791438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Mass of M87 - two ways to calculate</a:t>
            </a:r>
          </a:p>
        </p:txBody>
      </p:sp>
      <p:sp>
        <p:nvSpPr>
          <p:cNvPr id="189" name="Shape 189"/>
          <p:cNvSpPr/>
          <p:nvPr/>
        </p:nvSpPr>
        <p:spPr>
          <a:xfrm>
            <a:off x="1402251" y="2730706"/>
            <a:ext cx="10342185" cy="2387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46100" indent="-546100" algn="l">
              <a:buSzPct val="100000"/>
              <a:buAutoNum type="arabicPeriod" startAt="1"/>
              <a:defRPr sz="3000"/>
            </a:pPr>
            <a:r>
              <a:t>Modeling of surface brightness and stellar velocity dispersion yields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6.2(+1.1/-0.6) billion solar masses</a:t>
            </a:r>
            <a:br>
              <a:rPr b="1">
                <a:latin typeface="Helvetica"/>
                <a:ea typeface="Helvetica"/>
                <a:cs typeface="Helvetica"/>
                <a:sym typeface="Helvetica"/>
              </a:rPr>
            </a:br>
          </a:p>
          <a:p>
            <a:pPr marL="546100" indent="-546100" algn="l">
              <a:buSzPct val="100000"/>
              <a:buAutoNum type="arabicPeriod" startAt="1"/>
              <a:defRPr sz="3000"/>
            </a:pPr>
            <a:r>
              <a:t>Modeling kinematic structure of gas disk yields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3.5(+0.9/-0.3) billion solar masses</a:t>
            </a:r>
          </a:p>
        </p:txBody>
      </p:sp>
      <p:sp>
        <p:nvSpPr>
          <p:cNvPr id="190" name="Shape 190"/>
          <p:cNvSpPr/>
          <p:nvPr/>
        </p:nvSpPr>
        <p:spPr>
          <a:xfrm>
            <a:off x="2215734" y="5590593"/>
            <a:ext cx="695492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—&gt; Takeaway: Astronomy is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hard</a:t>
            </a:r>
          </a:p>
        </p:txBody>
      </p:sp>
      <p:sp>
        <p:nvSpPr>
          <p:cNvPr id="191" name="Shape 191"/>
          <p:cNvSpPr/>
          <p:nvPr/>
        </p:nvSpPr>
        <p:spPr>
          <a:xfrm>
            <a:off x="516052" y="7008369"/>
            <a:ext cx="12354256" cy="173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But EHT measured a shadow consistent with a black hole mass of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6.5(+/-0.7) billion solar masses</a:t>
            </a:r>
            <a:r>
              <a:t> - looks like option 1 was correct!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1" grpId="2"/>
      <p:bldP build="whole" bldLvl="1" animBg="1" rev="0" advAuto="0" spid="190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