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69" r:id="rId5"/>
    <p:sldId id="258" r:id="rId6"/>
    <p:sldId id="264" r:id="rId7"/>
    <p:sldId id="265" r:id="rId8"/>
    <p:sldId id="259" r:id="rId9"/>
    <p:sldId id="260" r:id="rId10"/>
    <p:sldId id="261" r:id="rId11"/>
    <p:sldId id="268" r:id="rId12"/>
    <p:sldId id="262" r:id="rId13"/>
    <p:sldId id="267" r:id="rId14"/>
    <p:sldId id="263" r:id="rId1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795D-4203-FE45-9DCF-D9CC8E127DFD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83C4-E538-7D45-96DB-F3FC241D30F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667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783C4-E538-7D45-96DB-F3FC241D30F0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82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783C4-E538-7D45-96DB-F3FC241D30F0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28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6623-3055-A44B-06A5-7DB2B471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0CE1-FF76-2858-E3BA-691E2E7C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80A84-21DB-0727-FBB4-580BC7013533}"/>
              </a:ext>
            </a:extLst>
          </p:cNvPr>
          <p:cNvSpPr/>
          <p:nvPr userDrawn="1"/>
        </p:nvSpPr>
        <p:spPr>
          <a:xfrm>
            <a:off x="0" y="-1"/>
            <a:ext cx="12203430" cy="4614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B0444-338A-3352-F5BB-2705D8544992}"/>
              </a:ext>
            </a:extLst>
          </p:cNvPr>
          <p:cNvSpPr txBox="1"/>
          <p:nvPr userDrawn="1"/>
        </p:nvSpPr>
        <p:spPr>
          <a:xfrm>
            <a:off x="3527412" y="0"/>
            <a:ext cx="513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Physics 471 – Introductoin to Modern Atomic Physics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BFC3F-29AB-7588-9AA0-131384A3D3A4}"/>
              </a:ext>
            </a:extLst>
          </p:cNvPr>
          <p:cNvSpPr/>
          <p:nvPr userDrawn="1"/>
        </p:nvSpPr>
        <p:spPr>
          <a:xfrm>
            <a:off x="0" y="369331"/>
            <a:ext cx="12192000" cy="9207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A5322-068E-7496-B62F-EDB208CFBF6C}"/>
              </a:ext>
            </a:extLst>
          </p:cNvPr>
          <p:cNvSpPr txBox="1"/>
          <p:nvPr userDrawn="1"/>
        </p:nvSpPr>
        <p:spPr>
          <a:xfrm>
            <a:off x="9239529" y="6500099"/>
            <a:ext cx="296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1600" b="1" i="1" dirty="0">
                <a:solidFill>
                  <a:schemeClr val="tx1"/>
                </a:solidFill>
                <a:latin typeface="Eurostile" panose="020B0504020202050204" pitchFamily="34" charset="77"/>
              </a:rPr>
              <a:t>LKh ultracool </a:t>
            </a:r>
            <a:r>
              <a:rPr lang="en-IL" sz="1600" b="1" i="1" dirty="0">
                <a:solidFill>
                  <a:srgbClr val="FF0000"/>
                </a:solidFill>
                <a:latin typeface="Eurostile" panose="020B0504020202050204" pitchFamily="34" charset="77"/>
              </a:rPr>
              <a:t>Li</a:t>
            </a:r>
            <a:r>
              <a:rPr lang="en-IL" sz="1600" b="1" i="1" dirty="0">
                <a:solidFill>
                  <a:schemeClr val="tx1"/>
                </a:solidFill>
                <a:latin typeface="Eurostile" panose="020B0504020202050204" pitchFamily="34" charset="77"/>
              </a:rPr>
              <a:t>Lab</a:t>
            </a:r>
            <a:r>
              <a:rPr lang="en-IL" sz="1600" b="1" i="1" dirty="0">
                <a:solidFill>
                  <a:srgbClr val="FF0000"/>
                </a:solidFill>
                <a:latin typeface="Eurostile" panose="020B0504020202050204" pitchFamily="34" charset="77"/>
              </a:rPr>
              <a:t> </a:t>
            </a:r>
            <a:r>
              <a:rPr lang="en-IL" sz="1600" b="1" i="1" dirty="0">
                <a:solidFill>
                  <a:schemeClr val="tx1"/>
                </a:solidFill>
                <a:latin typeface="Eurostile" panose="020B0504020202050204" pitchFamily="34" charset="77"/>
              </a:rPr>
              <a:t>group @BIU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C2C73-49AC-CDC3-E17B-F236D689D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" y="5824465"/>
            <a:ext cx="992382" cy="97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826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9F7F-F83F-96D8-BD42-698C823F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A69B4-CA1D-205B-4102-1F01F4903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B7F31-C69C-7576-246B-6C1835484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8000-233C-9BD7-F8BB-41C90F6E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845A-5E59-0E5D-C4C6-834E1112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EA38-B716-254B-FE96-E732B5B7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30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9DC3-4D02-1FC4-B78D-69E5411D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1B57C-C3CE-FF46-60B9-7D89580D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D2EEB-4DC8-9B23-87FC-BC833192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736D0-E607-468C-211A-8775BE4F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1F2E-87D4-8B85-139C-2CCCDE8F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26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6AAF-9147-C58E-3AAA-DC6E9389B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18A3E-72BE-23D4-3682-5D277FFB9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3465-B0C0-0FAF-22D0-41FEA43F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A3F6-FA80-7634-9B84-13555DD6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61F0-6304-F9E1-3F79-8753B865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540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300C-1967-53EB-8C87-A0EF8731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61C8A-7B84-CCA6-2C59-7DB81537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E923-06FE-579B-EEDA-15A16FF9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29CB-60DC-B820-D35E-4EC7431E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E099-E45D-2DD3-4DDD-F5C8117B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47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8071-8B24-DFCC-C52F-0AF242A1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2BBB-D7E3-217B-77B5-3D81B996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4DC1A-FD22-4BCE-D423-B82BB54F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FCBC-CDDD-D86A-633A-0DAEA6B2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9C46-009A-38E6-4C43-1B2F61C1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00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0D35-5088-A43A-F96C-2E39C270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29264-7A0F-3D39-A93A-8644C659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5EA6-1E8D-8A98-56D5-55AFFB96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A279-BE9C-5642-16FD-1D7E4697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530A-B638-3D08-762E-74E2AD54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039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5A43-BF45-ACDC-7167-54C228E4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012F3-20D5-2F32-CEB4-BE6C5E106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93DB-42F8-93A0-B70F-BDCEDA84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91D24-9C5A-D773-8387-2D968C86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51C0E-4F5F-DC6A-9724-759E0C94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06F5-E41D-1B61-F74E-8198A06D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880-335D-196A-7889-0516A74C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01CF-8E0E-E12B-69F5-3F45F383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AF702-D80F-3131-5F27-77BBCD567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ABFF-23C1-6F1B-FE77-03DC6A9E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3951C-6427-25E2-A090-CBA1844E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5D0A5-3356-CEDA-A4F5-09C105D7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BBB1C-56CC-6E09-1D89-40916D2A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6BAF6-BD7A-A714-5DAC-5C2CA1FA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992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0993-CF2A-4BE9-558C-477F62B6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86769-3A92-B92A-6B93-5689EF7C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6B424-4FD4-D40C-C2A2-F5A440DE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069F-9DB2-5D86-ECCE-7C6247A2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322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19991-8B1C-1C96-5D0C-630E9A5A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D0B38-DF67-3E7C-603D-ED5569B6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69D5-FF68-C5AC-68DB-51668F21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5071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D9F1-E82F-6A0A-CE0B-E93A3584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7A00-934C-DC33-D8A4-4E61F459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975A0-928D-357A-77D9-51DF4F6C0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7C4C1-CE04-ECFA-8382-E8EA10B6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4354F-6FEC-D9A7-5526-031970B6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A5A00-6A2F-C406-EB49-27C608E4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67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754A-398B-EBF2-0FFC-FB2994F8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D43B-6D5A-99E1-87DA-B5848C951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070CC-9B81-A0D5-2AF9-E7A479FFA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243D-7F51-AD4C-9C7C-3B7412782D95}" type="datetimeFigureOut">
              <a:rPr lang="en-IL" smtClean="0"/>
              <a:t>20/02/2024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207D3-7CDA-9E2F-394D-4F76B2DE3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2F1C0-2D14-4555-0C24-02110D1F4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A1FE-9A47-4E49-9685-38BB166EE7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77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7.gif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1252-39DB-026F-9312-D16393024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L" dirty="0"/>
              <a:t>Physics 471 – Introduction to Modern Atomic Physics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B7A0B-D1D5-397A-CF1A-06664F4FC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L" dirty="0"/>
              <a:t>T</a:t>
            </a:r>
            <a:r>
              <a:rPr lang="en-US" dirty="0"/>
              <a:t>h</a:t>
            </a:r>
            <a:r>
              <a:rPr lang="en-IL" dirty="0"/>
              <a:t>e Bose-Hubbard Model</a:t>
            </a:r>
          </a:p>
          <a:p>
            <a:endParaRPr lang="en-IL" dirty="0"/>
          </a:p>
          <a:p>
            <a:r>
              <a:rPr lang="en-IL" dirty="0"/>
              <a:t>Lecturer: Lev Khaykovich</a:t>
            </a:r>
          </a:p>
        </p:txBody>
      </p:sp>
    </p:spTree>
    <p:extLst>
      <p:ext uri="{BB962C8B-B14F-4D97-AF65-F5344CB8AC3E}">
        <p14:creationId xmlns:p14="http://schemas.microsoft.com/office/powerpoint/2010/main" val="418954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E7EB-364B-AD69-D550-13A7DC6D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Experimental 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51175-380B-D96E-B748-FB6728B189C3}"/>
              </a:ext>
            </a:extLst>
          </p:cNvPr>
          <p:cNvSpPr txBox="1"/>
          <p:nvPr/>
        </p:nvSpPr>
        <p:spPr>
          <a:xfrm>
            <a:off x="2154620" y="1382911"/>
            <a:ext cx="6253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400" dirty="0"/>
              <a:t>M. Greiner, O. Mandel, T. Esslinger, T. W. Hänsch and I. Bloch, Nature 415, 39 (2002)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D68A3-0F04-5192-C315-30D6F561F710}"/>
              </a:ext>
            </a:extLst>
          </p:cNvPr>
          <p:cNvSpPr txBox="1"/>
          <p:nvPr/>
        </p:nvSpPr>
        <p:spPr>
          <a:xfrm>
            <a:off x="196147" y="1869106"/>
            <a:ext cx="1179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1) BEC of Rb is loaded into a 3D optical lattice potential (150,000 lattice sites are occupied) with 2.5 atoms/site in the center.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8F939E-A3AA-B779-A793-57BE073BBD82}"/>
              </a:ext>
            </a:extLst>
          </p:cNvPr>
          <p:cNvGrpSpPr/>
          <p:nvPr/>
        </p:nvGrpSpPr>
        <p:grpSpPr>
          <a:xfrm>
            <a:off x="6125049" y="2495474"/>
            <a:ext cx="5245475" cy="3729489"/>
            <a:chOff x="5877911" y="2495474"/>
            <a:chExt cx="5245475" cy="37294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B8C583-7220-761B-07E5-2D302BBDC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6052" y="2495474"/>
              <a:ext cx="4220913" cy="19137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77FAF9-C461-ADE4-BFE4-B7CD1C06A081}"/>
                </a:ext>
              </a:extLst>
            </p:cNvPr>
            <p:cNvSpPr txBox="1"/>
            <p:nvPr/>
          </p:nvSpPr>
          <p:spPr>
            <a:xfrm>
              <a:off x="5877911" y="4569900"/>
              <a:ext cx="5245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3D interference pattern for different potneital depths: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3A52B8-8C09-A708-1334-CE42F38E9A3F}"/>
                    </a:ext>
                  </a:extLst>
                </p:cNvPr>
                <p:cNvSpPr txBox="1"/>
                <p:nvPr/>
              </p:nvSpPr>
              <p:spPr>
                <a:xfrm>
                  <a:off x="7137840" y="5099940"/>
                  <a:ext cx="13639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𝑙𝑎𝑡𝑡𝑖𝑐𝑒</m:t>
                      </m:r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3A52B8-8C09-A708-1334-CE42F38E9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840" y="5099940"/>
                  <a:ext cx="136390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630" t="-8696" r="-1852" b="-3913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9C2D9C-D364-4458-0151-7FDDC4ABE3EC}"/>
                    </a:ext>
                  </a:extLst>
                </p:cNvPr>
                <p:cNvSpPr txBox="1"/>
                <p:nvPr/>
              </p:nvSpPr>
              <p:spPr>
                <a:xfrm>
                  <a:off x="7137840" y="5376939"/>
                  <a:ext cx="7382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/>
                    <a:t>b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3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9C2D9C-D364-4458-0151-7FDDC4ABE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840" y="5376939"/>
                  <a:ext cx="73827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644" t="-27273" b="-5454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DF8C2EE-E82C-EDAF-A336-0BE40DC21A66}"/>
                    </a:ext>
                  </a:extLst>
                </p:cNvPr>
                <p:cNvSpPr txBox="1"/>
                <p:nvPr/>
              </p:nvSpPr>
              <p:spPr>
                <a:xfrm>
                  <a:off x="7137840" y="5653938"/>
                  <a:ext cx="7142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7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DF8C2EE-E82C-EDAF-A336-0BE40DC21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840" y="5653938"/>
                  <a:ext cx="71423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298" t="-20833" b="-4583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B263E0-4799-9BBC-1EE8-6697C88114E6}"/>
                    </a:ext>
                  </a:extLst>
                </p:cNvPr>
                <p:cNvSpPr txBox="1"/>
                <p:nvPr/>
              </p:nvSpPr>
              <p:spPr>
                <a:xfrm>
                  <a:off x="7140394" y="5939450"/>
                  <a:ext cx="8665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10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B263E0-4799-9BBC-1EE8-6697C8811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394" y="5939450"/>
                  <a:ext cx="86651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942" t="-26087" b="-5217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7D07987-8F1B-B138-B112-CA86817EC283}"/>
                    </a:ext>
                  </a:extLst>
                </p:cNvPr>
                <p:cNvSpPr txBox="1"/>
                <p:nvPr/>
              </p:nvSpPr>
              <p:spPr>
                <a:xfrm>
                  <a:off x="8679709" y="5099939"/>
                  <a:ext cx="8601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13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7D07987-8F1B-B138-B112-CA86817EC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709" y="5099939"/>
                  <a:ext cx="86010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42" t="-21739" b="-4782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57C193-CE45-111F-CC09-DDC0186078BB}"/>
                    </a:ext>
                  </a:extLst>
                </p:cNvPr>
                <p:cNvSpPr txBox="1"/>
                <p:nvPr/>
              </p:nvSpPr>
              <p:spPr>
                <a:xfrm>
                  <a:off x="8683387" y="5376939"/>
                  <a:ext cx="8152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f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14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57C193-CE45-111F-CC09-DDC018607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387" y="5376939"/>
                  <a:ext cx="8152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6923" t="-27273" b="-5454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D43086-F5C4-355C-D1C3-790F4B1C323C}"/>
                    </a:ext>
                  </a:extLst>
                </p:cNvPr>
                <p:cNvSpPr txBox="1"/>
                <p:nvPr/>
              </p:nvSpPr>
              <p:spPr>
                <a:xfrm>
                  <a:off x="8679708" y="5662451"/>
                  <a:ext cx="8536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16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D43086-F5C4-355C-D1C3-790F4B1C3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708" y="5662451"/>
                  <a:ext cx="85369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176" t="-21739" b="-5217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64E9599-2816-9617-57C8-E7E6F6F83E4D}"/>
                    </a:ext>
                  </a:extLst>
                </p:cNvPr>
                <p:cNvSpPr txBox="1"/>
                <p:nvPr/>
              </p:nvSpPr>
              <p:spPr>
                <a:xfrm>
                  <a:off x="8692057" y="5947964"/>
                  <a:ext cx="8665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h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20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en-IL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64E9599-2816-9617-57C8-E7E6F6F83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2057" y="5947964"/>
                  <a:ext cx="86651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714" t="-26087" b="-4782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5D4738-8420-C5AC-EA9C-30DCD6DB678F}"/>
              </a:ext>
            </a:extLst>
          </p:cNvPr>
          <p:cNvGrpSpPr/>
          <p:nvPr/>
        </p:nvGrpSpPr>
        <p:grpSpPr>
          <a:xfrm>
            <a:off x="196147" y="2310808"/>
            <a:ext cx="4858015" cy="3424254"/>
            <a:chOff x="196147" y="2310808"/>
            <a:chExt cx="4858015" cy="3424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982DDF-8E1B-0FA4-D78B-CD7D3BBF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14475" y="2907736"/>
              <a:ext cx="1955800" cy="1676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2DC2FA-6808-0A47-6181-90D99B21DF2F}"/>
                </a:ext>
              </a:extLst>
            </p:cNvPr>
            <p:cNvSpPr txBox="1"/>
            <p:nvPr/>
          </p:nvSpPr>
          <p:spPr>
            <a:xfrm>
              <a:off x="838200" y="4811732"/>
              <a:ext cx="42159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3D interference pattern from </a:t>
              </a:r>
            </a:p>
            <a:p>
              <a:r>
                <a:rPr lang="en-IL" dirty="0"/>
                <a:t>a periodic array of phase coherent sources </a:t>
              </a:r>
            </a:p>
            <a:p>
              <a:r>
                <a:rPr lang="en-IL" dirty="0"/>
                <a:t>located at each site of optical lattice.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3896D6-67DC-0D79-9B9F-5259F3159A26}"/>
                    </a:ext>
                  </a:extLst>
                </p:cNvPr>
                <p:cNvSpPr txBox="1"/>
                <p:nvPr/>
              </p:nvSpPr>
              <p:spPr>
                <a:xfrm>
                  <a:off x="196147" y="2310808"/>
                  <a:ext cx="36032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dirty="0"/>
                    <a:t>2) 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IL" dirty="0"/>
                    <a:t> BEC is released for a TOF.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3896D6-67DC-0D79-9B9F-5259F3159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47" y="2310808"/>
                  <a:ext cx="360329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404" t="-3226" r="-351" b="-2258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08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CDF0-4A6C-C776-69A8-995CCD5F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Experimental demonstration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ABE4-03C1-53E8-16CB-A1A0A090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31" y="1777187"/>
            <a:ext cx="4673600" cy="401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6A832-38D1-A255-3AB7-6ACA5C229C1C}"/>
              </a:ext>
            </a:extLst>
          </p:cNvPr>
          <p:cNvSpPr txBox="1"/>
          <p:nvPr/>
        </p:nvSpPr>
        <p:spPr>
          <a:xfrm>
            <a:off x="1804086" y="278027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superfluid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6F383-688B-AE64-2F82-40AB269D7DB0}"/>
              </a:ext>
            </a:extLst>
          </p:cNvPr>
          <p:cNvSpPr txBox="1"/>
          <p:nvPr/>
        </p:nvSpPr>
        <p:spPr>
          <a:xfrm>
            <a:off x="1602716" y="4572000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Mott insulator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4808D-1178-3604-C424-3CAFAB5C3759}"/>
              </a:ext>
            </a:extLst>
          </p:cNvPr>
          <p:cNvSpPr txBox="1"/>
          <p:nvPr/>
        </p:nvSpPr>
        <p:spPr>
          <a:xfrm>
            <a:off x="2154620" y="1382911"/>
            <a:ext cx="2674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400" dirty="0"/>
              <a:t>I. Bloch, Phys. World 17, 25 (2004)</a:t>
            </a:r>
          </a:p>
        </p:txBody>
      </p:sp>
    </p:spTree>
    <p:extLst>
      <p:ext uri="{BB962C8B-B14F-4D97-AF65-F5344CB8AC3E}">
        <p14:creationId xmlns:p14="http://schemas.microsoft.com/office/powerpoint/2010/main" val="411459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F4CB-775A-11A7-BEF7-469371BA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IL" dirty="0"/>
              <a:t>Excitation spectrum: observation of the Mott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C8D6D-7FF2-D460-2568-C6E416A0BE7F}"/>
              </a:ext>
            </a:extLst>
          </p:cNvPr>
          <p:cNvSpPr txBox="1"/>
          <p:nvPr/>
        </p:nvSpPr>
        <p:spPr>
          <a:xfrm>
            <a:off x="1506372" y="1852727"/>
            <a:ext cx="308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Excitation gap with 1 atom/site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AAE1A-E54B-54E0-D023-BC48A326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98" y="2296071"/>
            <a:ext cx="2609194" cy="3179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22E46-C39E-638D-B7E8-D9F403F95483}"/>
              </a:ext>
            </a:extLst>
          </p:cNvPr>
          <p:cNvSpPr txBox="1"/>
          <p:nvPr/>
        </p:nvSpPr>
        <p:spPr>
          <a:xfrm>
            <a:off x="1551154" y="5511185"/>
            <a:ext cx="299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Tunneling is allowed when </a:t>
            </a:r>
            <a:r>
              <a:rPr lang="en-US" dirty="0"/>
              <a:t>p</a:t>
            </a:r>
            <a:r>
              <a:rPr lang="en-IL" dirty="0"/>
              <a:t>otential gradient matches </a:t>
            </a:r>
            <a:r>
              <a:rPr lang="en-US" dirty="0"/>
              <a:t>t</a:t>
            </a:r>
            <a:r>
              <a:rPr lang="en-IL" dirty="0"/>
              <a:t>he on-site interaction energy.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74414-C6AB-318C-53E5-E4122487570E}"/>
              </a:ext>
            </a:extLst>
          </p:cNvPr>
          <p:cNvGrpSpPr/>
          <p:nvPr/>
        </p:nvGrpSpPr>
        <p:grpSpPr>
          <a:xfrm>
            <a:off x="6515099" y="1950587"/>
            <a:ext cx="4117061" cy="4430725"/>
            <a:chOff x="6515099" y="1950587"/>
            <a:chExt cx="4117061" cy="44307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1DE552-2F84-1F0F-A953-B725D87C2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099" y="1950587"/>
              <a:ext cx="4039801" cy="32010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54F0E8-66CF-E28F-6B71-C00D162037D9}"/>
                </a:ext>
              </a:extLst>
            </p:cNvPr>
            <p:cNvSpPr txBox="1"/>
            <p:nvPr/>
          </p:nvSpPr>
          <p:spPr>
            <a:xfrm>
              <a:off x="6592359" y="5180983"/>
              <a:ext cx="4039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Interferometric peak at different potential gradients.</a:t>
              </a:r>
              <a:r>
                <a:rPr lang="en-IL" dirty="0"/>
                <a:t> Mott insulator phase is largerly protected from excitation and is characterized by a sharp peak.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7FD088-1E9E-857A-0D16-187A567C705A}"/>
              </a:ext>
            </a:extLst>
          </p:cNvPr>
          <p:cNvSpPr txBox="1"/>
          <p:nvPr/>
        </p:nvSpPr>
        <p:spPr>
          <a:xfrm>
            <a:off x="2154620" y="1382911"/>
            <a:ext cx="6253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400" dirty="0"/>
              <a:t>M. Greiner, O. Mandel, T. Esslinger, T. W. Hänsch and I. Bloch, Nature 415, 39 (2002)</a:t>
            </a:r>
          </a:p>
        </p:txBody>
      </p:sp>
    </p:spTree>
    <p:extLst>
      <p:ext uri="{BB962C8B-B14F-4D97-AF65-F5344CB8AC3E}">
        <p14:creationId xmlns:p14="http://schemas.microsoft.com/office/powerpoint/2010/main" val="6033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4D87-5BB9-291B-BFB8-78BC09DE2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7216-3851-547B-E9E7-322B6865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Experimental demonstration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0A092-AE05-ECDA-9E15-C0E3A383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86" y="2503263"/>
            <a:ext cx="7800607" cy="4069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67D3B-6ED9-E6AB-8447-67EAF1371EC3}"/>
              </a:ext>
            </a:extLst>
          </p:cNvPr>
          <p:cNvSpPr txBox="1"/>
          <p:nvPr/>
        </p:nvSpPr>
        <p:spPr>
          <a:xfrm>
            <a:off x="2154620" y="1382911"/>
            <a:ext cx="713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400" dirty="0"/>
              <a:t>J. F. Sherson, C. Weitenberg, M. Endres, M. Cheneau, I. Bloch and S. Kuhr, Nature 467, 68 (2010)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13FA2-783A-4A2E-843D-D59D7D2778C0}"/>
              </a:ext>
            </a:extLst>
          </p:cNvPr>
          <p:cNvSpPr txBox="1"/>
          <p:nvPr/>
        </p:nvSpPr>
        <p:spPr>
          <a:xfrm>
            <a:off x="1946306" y="1965487"/>
            <a:ext cx="829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Single-site resolution imaging of Mott Insulator phase: “wedding-cake” type structure.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6B3B-7C55-01E0-7708-BABAD90439EA}"/>
              </a:ext>
            </a:extLst>
          </p:cNvPr>
          <p:cNvSpPr txBox="1"/>
          <p:nvPr/>
        </p:nvSpPr>
        <p:spPr>
          <a:xfrm>
            <a:off x="9468347" y="3802709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IL" dirty="0"/>
              <a:t>nly odd number </a:t>
            </a:r>
          </a:p>
          <a:p>
            <a:r>
              <a:rPr lang="en-IL" dirty="0"/>
              <a:t>of atoms survive.</a:t>
            </a:r>
          </a:p>
        </p:txBody>
      </p:sp>
    </p:spTree>
    <p:extLst>
      <p:ext uri="{BB962C8B-B14F-4D97-AF65-F5344CB8AC3E}">
        <p14:creationId xmlns:p14="http://schemas.microsoft.com/office/powerpoint/2010/main" val="239933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E2D1-6FF5-48D9-47CC-D547EB9F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Bose-Hubbard model related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BF1B-9A3D-09B3-9446-C22E5203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Coherence, critical momentum (dynamics), number statistics, particle-hole admixture.</a:t>
            </a:r>
          </a:p>
          <a:p>
            <a:r>
              <a:rPr lang="en-IL" dirty="0"/>
              <a:t>Low-dimensional systems: superfluid to Mott insulator transition in 1D and 2D systems</a:t>
            </a:r>
          </a:p>
          <a:p>
            <a:r>
              <a:rPr lang="en-IL" dirty="0"/>
              <a:t>Fermi-Hubbard model</a:t>
            </a:r>
          </a:p>
          <a:p>
            <a:r>
              <a:rPr lang="en-IL" dirty="0"/>
              <a:t>Magnetic phases of bosonic and fermionic mixtures on lattices</a:t>
            </a:r>
          </a:p>
          <a:p>
            <a:r>
              <a:rPr lang="en-US" dirty="0"/>
              <a:t>e</a:t>
            </a:r>
            <a:r>
              <a:rPr lang="en-IL" dirty="0"/>
              <a:t>tc…</a:t>
            </a:r>
          </a:p>
          <a:p>
            <a:endParaRPr lang="en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142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7D66-C01D-A3C7-4F72-3069BBCE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5856-E541-0937-E1D9-81EF873B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Quantum phase transition</a:t>
            </a:r>
            <a:r>
              <a:rPr lang="en-US" dirty="0"/>
              <a:t>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81E8-4778-4FA1-2F70-88AE7E4A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Quantum phase transitions occur even at zero temperature.</a:t>
            </a:r>
          </a:p>
          <a:p>
            <a:r>
              <a:rPr lang="en-US" dirty="0"/>
              <a:t>They are</a:t>
            </a:r>
            <a:r>
              <a:rPr lang="en-IL" dirty="0"/>
              <a:t> a result of competition between different energies, and are initiated by quantum fluctuations.</a:t>
            </a:r>
          </a:p>
          <a:p>
            <a:r>
              <a:rPr lang="en-IL" dirty="0"/>
              <a:t>Superfluid to Mott insulator transition is a (text book) example of the quantum phase transition. The two competing energies are kinetic and (on-site) interaction energies. </a:t>
            </a:r>
          </a:p>
          <a:p>
            <a:r>
              <a:rPr lang="en-IL" dirty="0"/>
              <a:t>Bose-Hubbard model describes this phase transition and it is realizable wi</a:t>
            </a:r>
            <a:r>
              <a:rPr lang="en-US" dirty="0" err="1"/>
              <a:t>th</a:t>
            </a:r>
            <a:r>
              <a:rPr lang="en-IL" dirty="0"/>
              <a:t> ultracold atoms.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459DD-B39A-69BF-989F-D56730703E19}"/>
              </a:ext>
            </a:extLst>
          </p:cNvPr>
          <p:cNvSpPr txBox="1"/>
          <p:nvPr/>
        </p:nvSpPr>
        <p:spPr>
          <a:xfrm>
            <a:off x="2154620" y="1382911"/>
            <a:ext cx="431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400" dirty="0"/>
              <a:t>S. Sachdev and B. Keimer, Physics Today 64 (2), 29 (2011)</a:t>
            </a:r>
          </a:p>
        </p:txBody>
      </p:sp>
    </p:spTree>
    <p:extLst>
      <p:ext uri="{BB962C8B-B14F-4D97-AF65-F5344CB8AC3E}">
        <p14:creationId xmlns:p14="http://schemas.microsoft.com/office/powerpoint/2010/main" val="364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A41B-311B-D950-F730-D921C4D4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Optical lattices and Bloch bands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93B7E-A18F-0A87-D976-D9213F1CE2ED}"/>
              </a:ext>
            </a:extLst>
          </p:cNvPr>
          <p:cNvSpPr txBox="1"/>
          <p:nvPr/>
        </p:nvSpPr>
        <p:spPr>
          <a:xfrm>
            <a:off x="2154620" y="1382911"/>
            <a:ext cx="798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400" u="sng" dirty="0"/>
              <a:t>Optical potential</a:t>
            </a:r>
            <a:r>
              <a:rPr lang="en-IL" sz="1400" dirty="0"/>
              <a:t>: R. Grimm, M. Weidemüller and Y. B. Ovchinnikov, Adv. At., Mol., Opt. Phys. 42, 95 (2000)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32080-C2B1-2CFB-4730-87FA290AA775}"/>
              </a:ext>
            </a:extLst>
          </p:cNvPr>
          <p:cNvSpPr txBox="1"/>
          <p:nvPr/>
        </p:nvSpPr>
        <p:spPr>
          <a:xfrm>
            <a:off x="838200" y="1902764"/>
            <a:ext cx="798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Periodic potential is generated by overlapping two counterpropagating laser beams.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AF51CD-E35F-96ED-BC74-4D9A06DBBFD0}"/>
                  </a:ext>
                </a:extLst>
              </p:cNvPr>
              <p:cNvSpPr txBox="1"/>
              <p:nvPr/>
            </p:nvSpPr>
            <p:spPr>
              <a:xfrm>
                <a:off x="3243352" y="2250639"/>
                <a:ext cx="3005438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AF51CD-E35F-96ED-BC74-4D9A06DB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52" y="2250639"/>
                <a:ext cx="3005438" cy="488339"/>
              </a:xfrm>
              <a:prstGeom prst="rect">
                <a:avLst/>
              </a:prstGeom>
              <a:blipFill>
                <a:blip r:embed="rId3"/>
                <a:stretch>
                  <a:fillRect l="-1261" t="-2564" b="-5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75C3E81-57B5-6062-90F0-AFCE202E06F5}"/>
              </a:ext>
            </a:extLst>
          </p:cNvPr>
          <p:cNvSpPr txBox="1"/>
          <p:nvPr/>
        </p:nvSpPr>
        <p:spPr>
          <a:xfrm>
            <a:off x="838200" y="2415537"/>
            <a:ext cx="223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For a gaussian profile: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DDA4A-F6C2-EFEF-3443-BCFEF3BC3F34}"/>
                  </a:ext>
                </a:extLst>
              </p:cNvPr>
              <p:cNvSpPr txBox="1"/>
              <p:nvPr/>
            </p:nvSpPr>
            <p:spPr>
              <a:xfrm>
                <a:off x="4077071" y="2825744"/>
                <a:ext cx="995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DDA4A-F6C2-EFEF-3443-BCFEF3BC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1" y="2825744"/>
                <a:ext cx="995081" cy="276999"/>
              </a:xfrm>
              <a:prstGeom prst="rect">
                <a:avLst/>
              </a:prstGeom>
              <a:blipFill>
                <a:blip r:embed="rId4"/>
                <a:stretch>
                  <a:fillRect l="-6329" r="-5063" b="-34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A5ABB32-C739-8BB0-92D9-69EA13CA8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00" y="2016519"/>
            <a:ext cx="2451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622D9-9592-051B-C330-E3F2B914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1E87-E87D-EA02-17F8-BE9D9DAB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Optical lattices and Bloch bands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44686-E988-720E-FD99-4BC93D83268D}"/>
              </a:ext>
            </a:extLst>
          </p:cNvPr>
          <p:cNvSpPr txBox="1"/>
          <p:nvPr/>
        </p:nvSpPr>
        <p:spPr>
          <a:xfrm>
            <a:off x="2154620" y="1382911"/>
            <a:ext cx="798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400" u="sng" dirty="0"/>
              <a:t>Optical potential</a:t>
            </a:r>
            <a:r>
              <a:rPr lang="en-IL" sz="1400" dirty="0"/>
              <a:t>: R. Grimm, M. Weidemüller and Y. B. Ovchinnikov, Adv. At., Mol., Opt. Phys. 42, 95 (2000)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9698D-42E3-612D-F3D6-A5A254713D59}"/>
              </a:ext>
            </a:extLst>
          </p:cNvPr>
          <p:cNvSpPr txBox="1"/>
          <p:nvPr/>
        </p:nvSpPr>
        <p:spPr>
          <a:xfrm>
            <a:off x="838200" y="1902764"/>
            <a:ext cx="798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Periodic potential is generated by overlapping two counterpropagating laser beams.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935D5-B2C8-ECBA-B704-139CD5CA0754}"/>
                  </a:ext>
                </a:extLst>
              </p:cNvPr>
              <p:cNvSpPr txBox="1"/>
              <p:nvPr/>
            </p:nvSpPr>
            <p:spPr>
              <a:xfrm>
                <a:off x="3243352" y="2250639"/>
                <a:ext cx="3005438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AF51CD-E35F-96ED-BC74-4D9A06DB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52" y="2250639"/>
                <a:ext cx="3005438" cy="488339"/>
              </a:xfrm>
              <a:prstGeom prst="rect">
                <a:avLst/>
              </a:prstGeom>
              <a:blipFill>
                <a:blip r:embed="rId3"/>
                <a:stretch>
                  <a:fillRect l="-1261" t="-2564" b="-5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42361F-B58A-B58E-379A-73220E84FEB3}"/>
              </a:ext>
            </a:extLst>
          </p:cNvPr>
          <p:cNvSpPr txBox="1"/>
          <p:nvPr/>
        </p:nvSpPr>
        <p:spPr>
          <a:xfrm>
            <a:off x="838200" y="2415537"/>
            <a:ext cx="223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For a gaussian profile: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C90A0E-9527-4DDF-06E3-37549ACB00F0}"/>
                  </a:ext>
                </a:extLst>
              </p:cNvPr>
              <p:cNvSpPr txBox="1"/>
              <p:nvPr/>
            </p:nvSpPr>
            <p:spPr>
              <a:xfrm>
                <a:off x="4077071" y="2825744"/>
                <a:ext cx="995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DDA4A-F6C2-EFEF-3443-BCFEF3BC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1" y="2825744"/>
                <a:ext cx="995081" cy="276999"/>
              </a:xfrm>
              <a:prstGeom prst="rect">
                <a:avLst/>
              </a:prstGeom>
              <a:blipFill>
                <a:blip r:embed="rId4"/>
                <a:stretch>
                  <a:fillRect l="-6329" r="-5063" b="-34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C16567F-CFC5-CDFF-5D52-17563E01043E}"/>
              </a:ext>
            </a:extLst>
          </p:cNvPr>
          <p:cNvGrpSpPr/>
          <p:nvPr/>
        </p:nvGrpSpPr>
        <p:grpSpPr>
          <a:xfrm>
            <a:off x="1226535" y="2825744"/>
            <a:ext cx="10965465" cy="3606154"/>
            <a:chOff x="1226535" y="2825744"/>
            <a:chExt cx="10965465" cy="36061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B4FF27-F90D-F577-7EA4-45B5C25DBBCC}"/>
                </a:ext>
              </a:extLst>
            </p:cNvPr>
            <p:cNvGrpSpPr/>
            <p:nvPr/>
          </p:nvGrpSpPr>
          <p:grpSpPr>
            <a:xfrm>
              <a:off x="1226535" y="2825744"/>
              <a:ext cx="9737213" cy="2895600"/>
              <a:chOff x="1226535" y="2825744"/>
              <a:chExt cx="9737213" cy="28956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5956A52-55EF-1976-C75A-F9DBD5125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048" y="2825744"/>
                <a:ext cx="3187700" cy="28956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6BBEDF-949F-B2A3-40A0-57B41215D018}"/>
                  </a:ext>
                </a:extLst>
              </p:cNvPr>
              <p:cNvSpPr txBox="1"/>
              <p:nvPr/>
            </p:nvSpPr>
            <p:spPr>
              <a:xfrm>
                <a:off x="1250663" y="3448124"/>
                <a:ext cx="633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2D potential is created by overlapping two optical standing waves: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238D1-36D0-E7D7-05C5-865F5EE651C3}"/>
                  </a:ext>
                </a:extLst>
              </p:cNvPr>
              <p:cNvSpPr txBox="1"/>
              <p:nvPr/>
            </p:nvSpPr>
            <p:spPr>
              <a:xfrm>
                <a:off x="1226535" y="4332791"/>
                <a:ext cx="653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3D potential is created by overlapping three optical standing waves: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BEA87-1336-72B0-A3B6-2D8AF54DB353}"/>
                </a:ext>
              </a:extLst>
            </p:cNvPr>
            <p:cNvSpPr txBox="1"/>
            <p:nvPr/>
          </p:nvSpPr>
          <p:spPr>
            <a:xfrm>
              <a:off x="7180365" y="6124121"/>
              <a:ext cx="5011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sz="1400" dirty="0"/>
                <a:t>I. Bloch, J. Dalibard, W. Zwerger, Rev. of Mod. Phys. 80, 885 (2008)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83ABED-D4CD-ACF1-DF54-DACCCD3E12A9}"/>
              </a:ext>
            </a:extLst>
          </p:cNvPr>
          <p:cNvGrpSpPr/>
          <p:nvPr/>
        </p:nvGrpSpPr>
        <p:grpSpPr>
          <a:xfrm>
            <a:off x="1955685" y="4937539"/>
            <a:ext cx="4902686" cy="1771358"/>
            <a:chOff x="1955685" y="4937539"/>
            <a:chExt cx="4902686" cy="17713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C70936-C94A-E571-5EDB-46FC2599B792}"/>
                </a:ext>
              </a:extLst>
            </p:cNvPr>
            <p:cNvGrpSpPr/>
            <p:nvPr/>
          </p:nvGrpSpPr>
          <p:grpSpPr>
            <a:xfrm>
              <a:off x="1955685" y="4937539"/>
              <a:ext cx="4902686" cy="1612900"/>
              <a:chOff x="1955685" y="5048752"/>
              <a:chExt cx="4902686" cy="16129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3C606EA-CACA-0F57-4EEB-A5DC3165C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7071" y="5048752"/>
                <a:ext cx="2781300" cy="16129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2F6E6-811A-A928-010A-3D772FC3C2D0}"/>
                  </a:ext>
                </a:extLst>
              </p:cNvPr>
              <p:cNvSpPr txBox="1"/>
              <p:nvPr/>
            </p:nvSpPr>
            <p:spPr>
              <a:xfrm>
                <a:off x="1955685" y="5354680"/>
                <a:ext cx="19224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Bloch bands for different potneial depths: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7C5CA2-ED5E-0439-BDBC-7D9F75F33641}"/>
                    </a:ext>
                  </a:extLst>
                </p:cNvPr>
                <p:cNvSpPr txBox="1"/>
                <p:nvPr/>
              </p:nvSpPr>
              <p:spPr>
                <a:xfrm>
                  <a:off x="2127357" y="6154899"/>
                  <a:ext cx="115935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0B66DA1-B51A-8FCA-0A06-75AFD80DE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357" y="6154899"/>
                  <a:ext cx="1159356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4348" r="-1087" b="-1111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46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5353-802B-C37C-E3C7-EE5763FE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Bose Hubbard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74A86-E080-891D-BD1F-4E440490ABA8}"/>
                  </a:ext>
                </a:extLst>
              </p:cNvPr>
              <p:cNvSpPr txBox="1"/>
              <p:nvPr/>
            </p:nvSpPr>
            <p:spPr>
              <a:xfrm>
                <a:off x="3240040" y="1592554"/>
                <a:ext cx="4627677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74A86-E080-891D-BD1F-4E440490A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40" y="1592554"/>
                <a:ext cx="4627677" cy="703526"/>
              </a:xfrm>
              <a:prstGeom prst="rect">
                <a:avLst/>
              </a:prstGeom>
              <a:blipFill>
                <a:blip r:embed="rId2"/>
                <a:stretch>
                  <a:fillRect l="-3014" t="-139286" r="-6027" b="-18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7BCAD83-25CD-BBBB-EC18-56F495254F8C}"/>
              </a:ext>
            </a:extLst>
          </p:cNvPr>
          <p:cNvGrpSpPr/>
          <p:nvPr/>
        </p:nvGrpSpPr>
        <p:grpSpPr>
          <a:xfrm>
            <a:off x="513348" y="2627048"/>
            <a:ext cx="10712291" cy="983736"/>
            <a:chOff x="513348" y="2627048"/>
            <a:chExt cx="10712291" cy="983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D12A69-0562-D42C-EF93-01BE6603AC77}"/>
                    </a:ext>
                  </a:extLst>
                </p:cNvPr>
                <p:cNvSpPr txBox="1"/>
                <p:nvPr/>
              </p:nvSpPr>
              <p:spPr>
                <a:xfrm>
                  <a:off x="513348" y="2627048"/>
                  <a:ext cx="10712291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dirty="0"/>
                    <a:t>In the limit of tight-binding approximation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IL" dirty="0"/>
                    <a:t>): the Hamoltonian is diagonal in occupation number basis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IL" dirty="0"/>
                    <a:t>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D12A69-0562-D42C-EF93-01BE6603A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48" y="2627048"/>
                  <a:ext cx="10712291" cy="391646"/>
                </a:xfrm>
                <a:prstGeom prst="rect">
                  <a:avLst/>
                </a:prstGeom>
                <a:blipFill>
                  <a:blip r:embed="rId3"/>
                  <a:stretch>
                    <a:fillRect l="-474" t="-6250" r="-237" b="-1875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57777C-3FD1-881B-3990-0503581D53A7}"/>
                    </a:ext>
                  </a:extLst>
                </p:cNvPr>
                <p:cNvSpPr txBox="1"/>
                <p:nvPr/>
              </p:nvSpPr>
              <p:spPr>
                <a:xfrm>
                  <a:off x="4280469" y="3126612"/>
                  <a:ext cx="3638368" cy="484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dirty="0"/>
                    <a:t>Eigenvalues: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57777C-3FD1-881B-3990-0503581D5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0469" y="3126612"/>
                  <a:ext cx="3638368" cy="484172"/>
                </a:xfrm>
                <a:prstGeom prst="rect">
                  <a:avLst/>
                </a:prstGeom>
                <a:blipFill>
                  <a:blip r:embed="rId4"/>
                  <a:stretch>
                    <a:fillRect l="-1042" b="-769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D2F6DD2-057F-F5C4-660C-026ED1379561}"/>
              </a:ext>
            </a:extLst>
          </p:cNvPr>
          <p:cNvSpPr txBox="1"/>
          <p:nvPr/>
        </p:nvSpPr>
        <p:spPr>
          <a:xfrm>
            <a:off x="1275834" y="1681222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Hamiltonian: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937E2B-772E-1C35-4163-DFDB897D6F79}"/>
              </a:ext>
            </a:extLst>
          </p:cNvPr>
          <p:cNvGrpSpPr/>
          <p:nvPr/>
        </p:nvGrpSpPr>
        <p:grpSpPr>
          <a:xfrm>
            <a:off x="1275834" y="4047924"/>
            <a:ext cx="9241992" cy="374596"/>
            <a:chOff x="1275834" y="4047924"/>
            <a:chExt cx="9241992" cy="3745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2F4B5E-560C-5221-978E-10DD5FB24E2A}"/>
                </a:ext>
              </a:extLst>
            </p:cNvPr>
            <p:cNvSpPr txBox="1"/>
            <p:nvPr/>
          </p:nvSpPr>
          <p:spPr>
            <a:xfrm>
              <a:off x="1275834" y="4053188"/>
              <a:ext cx="4890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Macroscopic degeneracy in the tight-binding limit: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CF050A-E2EF-2E46-D646-1A504E64B426}"/>
                    </a:ext>
                  </a:extLst>
                </p:cNvPr>
                <p:cNvSpPr txBox="1"/>
                <p:nvPr/>
              </p:nvSpPr>
              <p:spPr>
                <a:xfrm>
                  <a:off x="9619247" y="4097265"/>
                  <a:ext cx="89857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𝑛𝑈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CF050A-E2EF-2E46-D646-1A504E64B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9247" y="4097265"/>
                  <a:ext cx="89857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556" t="-4348" r="-4167" b="-2173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778E5FCC-4B57-E657-BFA4-DD83422EFC00}"/>
                </a:ext>
              </a:extLst>
            </p:cNvPr>
            <p:cNvSpPr/>
            <p:nvPr/>
          </p:nvSpPr>
          <p:spPr>
            <a:xfrm>
              <a:off x="8773218" y="4165664"/>
              <a:ext cx="541421" cy="18466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9EF0A32-54F1-A2AC-2BE0-6E1E7ECD886E}"/>
                    </a:ext>
                  </a:extLst>
                </p:cNvPr>
                <p:cNvSpPr txBox="1"/>
                <p:nvPr/>
              </p:nvSpPr>
              <p:spPr>
                <a:xfrm>
                  <a:off x="7506968" y="4090917"/>
                  <a:ext cx="1087862" cy="2833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9EF0A32-54F1-A2AC-2BE0-6E1E7ECD8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968" y="4090917"/>
                  <a:ext cx="1087862" cy="283347"/>
                </a:xfrm>
                <a:prstGeom prst="rect">
                  <a:avLst/>
                </a:prstGeom>
                <a:blipFill>
                  <a:blip r:embed="rId6"/>
                  <a:stretch>
                    <a:fillRect l="-3448" t="-4348" r="-1149" b="-1304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3B08AA-D9A7-D6DA-7708-CE25F01A51AD}"/>
                </a:ext>
              </a:extLst>
            </p:cNvPr>
            <p:cNvSpPr txBox="1"/>
            <p:nvPr/>
          </p:nvSpPr>
          <p:spPr>
            <a:xfrm>
              <a:off x="6432884" y="4047924"/>
              <a:ext cx="103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requiring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0D05D-C153-D418-388F-3A87A5436AD2}"/>
              </a:ext>
            </a:extLst>
          </p:cNvPr>
          <p:cNvGrpSpPr/>
          <p:nvPr/>
        </p:nvGrpSpPr>
        <p:grpSpPr>
          <a:xfrm>
            <a:off x="1932968" y="4759190"/>
            <a:ext cx="7873049" cy="1695466"/>
            <a:chOff x="1932968" y="4759190"/>
            <a:chExt cx="7873049" cy="1695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7A1E80-BA3B-8463-6E21-5B6E35326B49}"/>
                    </a:ext>
                  </a:extLst>
                </p:cNvPr>
                <p:cNvSpPr txBox="1"/>
                <p:nvPr/>
              </p:nvSpPr>
              <p:spPr>
                <a:xfrm>
                  <a:off x="1932968" y="5159493"/>
                  <a:ext cx="7873049" cy="1295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AutoNum type="arabicParenR"/>
                  </a:pPr>
                  <a:r>
                    <a:rPr lang="en-IL" dirty="0"/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](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</m:oMath>
                  </a14:m>
                  <a:r>
                    <a:rPr lang="en-IL" dirty="0"/>
                    <a:t> , the ground state is nondegenerate. </a:t>
                  </a:r>
                </a:p>
                <a:p>
                  <a:pPr marL="342900" indent="-342900">
                    <a:lnSpc>
                      <a:spcPct val="150000"/>
                    </a:lnSpc>
                    <a:buAutoNum type="arabicParenR"/>
                  </a:pPr>
                  <a:r>
                    <a:rPr lang="en-IL" dirty="0"/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𝑛𝑈</m:t>
                      </m:r>
                    </m:oMath>
                  </a14:m>
                  <a:r>
                    <a:rPr lang="en-IL" dirty="0"/>
                    <a:t>, the ground state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IL" dirty="0"/>
                    <a:t> degenerate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IL" dirty="0"/>
                    <a:t> is  the number of sites) – having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IL" dirty="0"/>
                    <a:t> 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IL" dirty="0"/>
                    <a:t> particles are equally probable.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7A1E80-BA3B-8463-6E21-5B6E35326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968" y="5159493"/>
                  <a:ext cx="7873049" cy="1295163"/>
                </a:xfrm>
                <a:prstGeom prst="rect">
                  <a:avLst/>
                </a:prstGeom>
                <a:blipFill>
                  <a:blip r:embed="rId7"/>
                  <a:stretch>
                    <a:fillRect l="-644" b="-679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12CAC8A-1F12-1AF7-52D6-E45872993DB2}"/>
                    </a:ext>
                  </a:extLst>
                </p:cNvPr>
                <p:cNvSpPr txBox="1"/>
                <p:nvPr/>
              </p:nvSpPr>
              <p:spPr>
                <a:xfrm>
                  <a:off x="1973781" y="4759190"/>
                  <a:ext cx="6962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dirty="0"/>
                    <a:t>The nature of ground state is, thus, defined by the chemical potential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IL" dirty="0"/>
                    <a:t> :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12CAC8A-1F12-1AF7-52D6-E45872993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781" y="4759190"/>
                  <a:ext cx="696222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29" t="-6667" r="-729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8B998-EF71-D029-59C8-4212FCDDF0F8}"/>
                  </a:ext>
                </a:extLst>
              </p:cNvPr>
              <p:cNvSpPr txBox="1"/>
              <p:nvPr/>
            </p:nvSpPr>
            <p:spPr>
              <a:xfrm>
                <a:off x="8368589" y="1698507"/>
                <a:ext cx="3399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</a:t>
                </a:r>
                <a:r>
                  <a:rPr lang="en-IL" dirty="0"/>
                  <a:t>earest neighbour sites)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8B998-EF71-D029-59C8-4212FCDD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589" y="1698507"/>
                <a:ext cx="3399894" cy="369332"/>
              </a:xfrm>
              <a:prstGeom prst="rect">
                <a:avLst/>
              </a:prstGeom>
              <a:blipFill>
                <a:blip r:embed="rId9"/>
                <a:stretch>
                  <a:fillRect l="-1866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6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DBB0B-22CD-9EC8-57D9-CA2C7FEF5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D5E2A-DC57-B3BE-5444-9653CB94D45B}"/>
              </a:ext>
            </a:extLst>
          </p:cNvPr>
          <p:cNvGrpSpPr/>
          <p:nvPr/>
        </p:nvGrpSpPr>
        <p:grpSpPr>
          <a:xfrm>
            <a:off x="5762876" y="2100944"/>
            <a:ext cx="6371616" cy="2171051"/>
            <a:chOff x="5762876" y="1903232"/>
            <a:chExt cx="6371616" cy="21710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A0E83C-BC02-DB73-8AAE-A9986416FBFB}"/>
                </a:ext>
              </a:extLst>
            </p:cNvPr>
            <p:cNvGrpSpPr/>
            <p:nvPr/>
          </p:nvGrpSpPr>
          <p:grpSpPr>
            <a:xfrm>
              <a:off x="5762876" y="1903232"/>
              <a:ext cx="6371616" cy="2171051"/>
              <a:chOff x="5762876" y="1903232"/>
              <a:chExt cx="6371616" cy="217105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3E168-9751-A2B6-964E-3705804E3834}"/>
                  </a:ext>
                </a:extLst>
              </p:cNvPr>
              <p:cNvSpPr txBox="1"/>
              <p:nvPr/>
            </p:nvSpPr>
            <p:spPr>
              <a:xfrm>
                <a:off x="5762876" y="1903232"/>
                <a:ext cx="6371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The first excited state is separated from the ground state by </a:t>
                </a:r>
                <a:r>
                  <a:rPr lang="en-IL" b="1" dirty="0"/>
                  <a:t>a gap</a:t>
                </a:r>
                <a:r>
                  <a:rPr lang="en-IL" dirty="0"/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64494BD-DF6A-18F2-FD91-5C8C1BFFFE94}"/>
                      </a:ext>
                    </a:extLst>
                  </p:cNvPr>
                  <p:cNvSpPr txBox="1"/>
                  <p:nvPr/>
                </p:nvSpPr>
                <p:spPr>
                  <a:xfrm>
                    <a:off x="7502711" y="2369853"/>
                    <a:ext cx="2891946" cy="3100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64494BD-DF6A-18F2-FD91-5C8C1BFFFE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2711" y="2369853"/>
                    <a:ext cx="2891946" cy="31002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10" r="-131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78F6CD-ACFC-65BB-ACA5-893421EAF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0188" y="2959752"/>
                <a:ext cx="4042609" cy="7612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9DD3247-32EA-F8A4-4BB0-DCE0E9D15EE4}"/>
                      </a:ext>
                    </a:extLst>
                  </p:cNvPr>
                  <p:cNvSpPr txBox="1"/>
                  <p:nvPr/>
                </p:nvSpPr>
                <p:spPr>
                  <a:xfrm>
                    <a:off x="9095870" y="3704951"/>
                    <a:ext cx="7785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9DD3247-32EA-F8A4-4BB0-DCE0E9D15E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5870" y="3704951"/>
                    <a:ext cx="7785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0D0AD0-8ADE-1EC4-94A1-D3102A2B8CBC}"/>
                      </a:ext>
                    </a:extLst>
                  </p:cNvPr>
                  <p:cNvSpPr txBox="1"/>
                  <p:nvPr/>
                </p:nvSpPr>
                <p:spPr>
                  <a:xfrm>
                    <a:off x="8080963" y="3688905"/>
                    <a:ext cx="7785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0D0AD0-8ADE-1EC4-94A1-D3102A2B8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0963" y="3688905"/>
                    <a:ext cx="7785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D1740E-ED6E-D66B-F1C3-CBCB53E70077}"/>
                </a:ext>
              </a:extLst>
            </p:cNvPr>
            <p:cNvSpPr/>
            <p:nvPr/>
          </p:nvSpPr>
          <p:spPr>
            <a:xfrm>
              <a:off x="9357360" y="3439634"/>
              <a:ext cx="175524" cy="1757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ED29C7-B428-5A06-04D8-1DB0A192B71E}"/>
                </a:ext>
              </a:extLst>
            </p:cNvPr>
            <p:cNvSpPr/>
            <p:nvPr/>
          </p:nvSpPr>
          <p:spPr>
            <a:xfrm>
              <a:off x="9356633" y="3236559"/>
              <a:ext cx="175524" cy="1757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C78FDE-4A46-BFD3-DA75-55E18AB0B201}"/>
                </a:ext>
              </a:extLst>
            </p:cNvPr>
            <p:cNvSpPr/>
            <p:nvPr/>
          </p:nvSpPr>
          <p:spPr>
            <a:xfrm>
              <a:off x="10324140" y="3399454"/>
              <a:ext cx="175524" cy="1757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A18854-32D1-5336-9E94-E61DF4FB9C3A}"/>
                </a:ext>
              </a:extLst>
            </p:cNvPr>
            <p:cNvSpPr/>
            <p:nvPr/>
          </p:nvSpPr>
          <p:spPr>
            <a:xfrm>
              <a:off x="7407589" y="3412567"/>
              <a:ext cx="175524" cy="1757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C4956E1F-08F6-E1AA-F5E9-60F474ABCD8B}"/>
                </a:ext>
              </a:extLst>
            </p:cNvPr>
            <p:cNvSpPr/>
            <p:nvPr/>
          </p:nvSpPr>
          <p:spPr>
            <a:xfrm>
              <a:off x="8446171" y="2842054"/>
              <a:ext cx="1085986" cy="369791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0A670-AAB6-03E3-CB16-FEEB28CB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Lifting the macroscopic degeneracy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6EE7D-8555-38B4-6945-40F3766BAA0D}"/>
              </a:ext>
            </a:extLst>
          </p:cNvPr>
          <p:cNvSpPr txBox="1"/>
          <p:nvPr/>
        </p:nvSpPr>
        <p:spPr>
          <a:xfrm>
            <a:off x="100013" y="1498176"/>
            <a:ext cx="575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Staircase form of </a:t>
            </a:r>
            <a:r>
              <a:rPr lang="en-IL" b="1" dirty="0"/>
              <a:t>the ground state </a:t>
            </a:r>
            <a:r>
              <a:rPr lang="en-IL" dirty="0"/>
              <a:t>in the tight-binding limit: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9042B5-D272-5403-BD81-4DAE02C6321C}"/>
                  </a:ext>
                </a:extLst>
              </p:cNvPr>
              <p:cNvSpPr txBox="1"/>
              <p:nvPr/>
            </p:nvSpPr>
            <p:spPr>
              <a:xfrm>
                <a:off x="2135892" y="5946191"/>
                <a:ext cx="2371740" cy="682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9042B5-D272-5403-BD81-4DAE02C6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92" y="5946191"/>
                <a:ext cx="2371740" cy="682110"/>
              </a:xfrm>
              <a:prstGeom prst="rect">
                <a:avLst/>
              </a:prstGeom>
              <a:blipFill>
                <a:blip r:embed="rId6"/>
                <a:stretch>
                  <a:fillRect l="-1070" r="-2139" b="-92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E46657-4BD9-036D-356A-6D86FC057A44}"/>
              </a:ext>
            </a:extLst>
          </p:cNvPr>
          <p:cNvSpPr txBox="1"/>
          <p:nvPr/>
        </p:nvSpPr>
        <p:spPr>
          <a:xfrm>
            <a:off x="1066099" y="5554959"/>
            <a:ext cx="448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Each plateau shows vanishing compressibility: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37C06-CA94-43D8-371E-BFFDF325538A}"/>
                  </a:ext>
                </a:extLst>
              </p:cNvPr>
              <p:cNvSpPr txBox="1"/>
              <p:nvPr/>
            </p:nvSpPr>
            <p:spPr>
              <a:xfrm>
                <a:off x="5856012" y="4514095"/>
                <a:ext cx="6174582" cy="174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L" dirty="0"/>
                  <a:t> (small perturbation): 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IL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𝑛𝑈</m:t>
                    </m:r>
                  </m:oMath>
                </a14:m>
                <a:r>
                  <a:rPr lang="en-IL" dirty="0"/>
                  <a:t> points the macroscopic degeneracy is removed.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IL" dirty="0"/>
                  <a:t>The obtained state is a superfluid (a superposition of all possible degenerate states with reduced phase fluctuations).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37C06-CA94-43D8-371E-BFFDF3255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12" y="4514095"/>
                <a:ext cx="6174582" cy="1744837"/>
              </a:xfrm>
              <a:prstGeom prst="rect">
                <a:avLst/>
              </a:prstGeom>
              <a:blipFill>
                <a:blip r:embed="rId7"/>
                <a:stretch>
                  <a:fillRect l="-1027" r="-616" b="-50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EB206BE-7C46-CC1F-7BE6-020DF25FE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00" y="2017046"/>
            <a:ext cx="4572000" cy="3416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7953E-F01A-6FE1-1B32-154CB8BAD6DA}"/>
              </a:ext>
            </a:extLst>
          </p:cNvPr>
          <p:cNvSpPr txBox="1"/>
          <p:nvPr/>
        </p:nvSpPr>
        <p:spPr>
          <a:xfrm>
            <a:off x="922283" y="4514095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vacuum</a:t>
            </a:r>
          </a:p>
        </p:txBody>
      </p:sp>
    </p:spTree>
    <p:extLst>
      <p:ext uri="{BB962C8B-B14F-4D97-AF65-F5344CB8AC3E}">
        <p14:creationId xmlns:p14="http://schemas.microsoft.com/office/powerpoint/2010/main" val="18320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BF3B2-A598-9B11-9056-7348F31B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A446-C1AF-5BE8-F51A-0DE925C1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Mean-field theory of the Hubbard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C55B-94F7-3B03-7B2F-044AC9E90805}"/>
              </a:ext>
            </a:extLst>
          </p:cNvPr>
          <p:cNvSpPr txBox="1"/>
          <p:nvPr/>
        </p:nvSpPr>
        <p:spPr>
          <a:xfrm>
            <a:off x="493661" y="1635641"/>
            <a:ext cx="328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The idea of mean-field approach: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001C7-69FD-D67A-B86A-E0325BC848D3}"/>
                  </a:ext>
                </a:extLst>
              </p:cNvPr>
              <p:cNvSpPr txBox="1"/>
              <p:nvPr/>
            </p:nvSpPr>
            <p:spPr>
              <a:xfrm>
                <a:off x="4301657" y="1650613"/>
                <a:ext cx="3250121" cy="339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001C7-69FD-D67A-B86A-E0325BC84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57" y="1650613"/>
                <a:ext cx="3250121" cy="339388"/>
              </a:xfrm>
              <a:prstGeom prst="rect">
                <a:avLst/>
              </a:prstGeom>
              <a:blipFill>
                <a:blip r:embed="rId3"/>
                <a:stretch>
                  <a:fillRect l="-1167" t="-3704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7085BA-521C-37B5-B6F9-3A0C144FA502}"/>
                  </a:ext>
                </a:extLst>
              </p:cNvPr>
              <p:cNvSpPr txBox="1"/>
              <p:nvPr/>
            </p:nvSpPr>
            <p:spPr>
              <a:xfrm>
                <a:off x="493660" y="2220509"/>
                <a:ext cx="10860139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(expressing the fluctuation 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L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) and neglecting these fluctuations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IL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7085BA-521C-37B5-B6F9-3A0C144F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0" y="2220509"/>
                <a:ext cx="10860139" cy="431721"/>
              </a:xfrm>
              <a:prstGeom prst="rect">
                <a:avLst/>
              </a:prstGeom>
              <a:blipFill>
                <a:blip r:embed="rId4"/>
                <a:stretch>
                  <a:fillRect l="-350" r="-117" b="-17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94B732D-129E-8848-CAC4-1ACC41775C9C}"/>
              </a:ext>
            </a:extLst>
          </p:cNvPr>
          <p:cNvGrpSpPr/>
          <p:nvPr/>
        </p:nvGrpSpPr>
        <p:grpSpPr>
          <a:xfrm>
            <a:off x="493661" y="3602894"/>
            <a:ext cx="10503379" cy="728061"/>
            <a:chOff x="493661" y="3602894"/>
            <a:chExt cx="10503379" cy="728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C874D7-EF69-00B0-7B5E-5587AE0036E7}"/>
                    </a:ext>
                  </a:extLst>
                </p:cNvPr>
                <p:cNvSpPr txBox="1"/>
                <p:nvPr/>
              </p:nvSpPr>
              <p:spPr>
                <a:xfrm>
                  <a:off x="7345826" y="3659525"/>
                  <a:ext cx="983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𝑧𝑡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C874D7-EF69-00B0-7B5E-5587AE003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826" y="3659525"/>
                  <a:ext cx="98373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128" b="-434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98BDAE-3536-CADF-312A-21FE91DBA513}"/>
                    </a:ext>
                  </a:extLst>
                </p:cNvPr>
                <p:cNvSpPr txBox="1"/>
                <p:nvPr/>
              </p:nvSpPr>
              <p:spPr>
                <a:xfrm>
                  <a:off x="493661" y="3602894"/>
                  <a:ext cx="6936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L" dirty="0"/>
                    <a:t>For uniform lattice with connectivity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IL" dirty="0"/>
                    <a:t> and nearest-neighbour hopping: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98BDAE-3536-CADF-312A-21FE91DBA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661" y="3602894"/>
                  <a:ext cx="693638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47" t="-6667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F063B9-9611-6F8C-5120-C64B9A5AEEC8}"/>
                    </a:ext>
                  </a:extLst>
                </p:cNvPr>
                <p:cNvSpPr txBox="1"/>
                <p:nvPr/>
              </p:nvSpPr>
              <p:spPr>
                <a:xfrm>
                  <a:off x="4790148" y="4053956"/>
                  <a:ext cx="6206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where</a:t>
                  </a:r>
                  <a:r>
                    <a:rPr lang="en-IL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n-IL" dirty="0"/>
                    <a:t> is the order paramter associated with Bose condensate.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F063B9-9611-6F8C-5120-C64B9A5AE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148" y="4053956"/>
                  <a:ext cx="620689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54" t="-27273" r="-1431" b="-5454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9F51D-F026-F8C4-2C65-EF8999ABD997}"/>
                  </a:ext>
                </a:extLst>
              </p:cNvPr>
              <p:cNvSpPr txBox="1"/>
              <p:nvPr/>
            </p:nvSpPr>
            <p:spPr>
              <a:xfrm>
                <a:off x="2160360" y="4679449"/>
                <a:ext cx="7067256" cy="1295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dirty="0"/>
                  <a:t>Solution: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IL" dirty="0"/>
                  <a:t>Self-consistent iterative diagonalization while satisfying equation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IL" dirty="0"/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IL" dirty="0"/>
                  <a:t>Perturbation theory analysis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E9F51D-F026-F8C4-2C65-EF8999AB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360" y="4679449"/>
                <a:ext cx="7067256" cy="1295868"/>
              </a:xfrm>
              <a:prstGeom prst="rect">
                <a:avLst/>
              </a:prstGeom>
              <a:blipFill>
                <a:blip r:embed="rId8"/>
                <a:stretch>
                  <a:fillRect l="-538" b="-67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8BD2B8F-3B0C-6C09-7985-A24AB67BB7A0}"/>
              </a:ext>
            </a:extLst>
          </p:cNvPr>
          <p:cNvGrpSpPr/>
          <p:nvPr/>
        </p:nvGrpSpPr>
        <p:grpSpPr>
          <a:xfrm>
            <a:off x="449030" y="2863546"/>
            <a:ext cx="10782171" cy="706382"/>
            <a:chOff x="449030" y="2863546"/>
            <a:chExt cx="10782171" cy="7063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33E13A-CA2F-37C2-D8D5-604D5D229CEB}"/>
                </a:ext>
              </a:extLst>
            </p:cNvPr>
            <p:cNvSpPr txBox="1"/>
            <p:nvPr/>
          </p:nvSpPr>
          <p:spPr>
            <a:xfrm>
              <a:off x="449030" y="2961204"/>
              <a:ext cx="426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T</a:t>
              </a:r>
              <a:r>
                <a:rPr lang="en-US" dirty="0"/>
                <a:t>h</a:t>
              </a:r>
              <a:r>
                <a:rPr lang="en-IL" dirty="0"/>
                <a:t>en, the effective one-site Hamiltonian is: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C89918-706A-470F-1036-64FC65989EE4}"/>
                    </a:ext>
                  </a:extLst>
                </p:cNvPr>
                <p:cNvSpPr txBox="1"/>
                <p:nvPr/>
              </p:nvSpPr>
              <p:spPr>
                <a:xfrm>
                  <a:off x="4734634" y="2863546"/>
                  <a:ext cx="3981153" cy="516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C89918-706A-470F-1036-64FC65989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634" y="2863546"/>
                  <a:ext cx="3981153" cy="516745"/>
                </a:xfrm>
                <a:prstGeom prst="rect">
                  <a:avLst/>
                </a:prstGeom>
                <a:blipFill>
                  <a:blip r:embed="rId9"/>
                  <a:stretch>
                    <a:fillRect l="-635" t="-2381" r="-1587" b="-1190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A282A-6ABF-C0A4-0C9F-7071761D56B4}"/>
                </a:ext>
              </a:extLst>
            </p:cNvPr>
            <p:cNvSpPr txBox="1"/>
            <p:nvPr/>
          </p:nvSpPr>
          <p:spPr>
            <a:xfrm>
              <a:off x="8837830" y="2977401"/>
              <a:ext cx="7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where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44265E-A8D8-B5CA-FF3E-ACDC51478ECB}"/>
                    </a:ext>
                  </a:extLst>
                </p:cNvPr>
                <p:cNvSpPr txBox="1"/>
                <p:nvPr/>
              </p:nvSpPr>
              <p:spPr>
                <a:xfrm>
                  <a:off x="9739446" y="2866402"/>
                  <a:ext cx="1491755" cy="703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44265E-A8D8-B5CA-FF3E-ACDC51478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446" y="2866402"/>
                  <a:ext cx="1491755" cy="703526"/>
                </a:xfrm>
                <a:prstGeom prst="rect">
                  <a:avLst/>
                </a:prstGeom>
                <a:blipFill>
                  <a:blip r:embed="rId10"/>
                  <a:stretch>
                    <a:fillRect l="-22881" t="-136842" b="-1824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45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E145-6A05-45FE-4968-86B2221D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Mean-field theory: perturbative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7F7B4-4714-0858-A733-4F4B1E014152}"/>
                  </a:ext>
                </a:extLst>
              </p:cNvPr>
              <p:cNvSpPr txBox="1"/>
              <p:nvPr/>
            </p:nvSpPr>
            <p:spPr>
              <a:xfrm>
                <a:off x="5622184" y="1698390"/>
                <a:ext cx="5330562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𝑈𝑛</m:t>
                              </m:r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7F7B4-4714-0858-A733-4F4B1E014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84" y="1698390"/>
                <a:ext cx="5330562" cy="649601"/>
              </a:xfrm>
              <a:prstGeom prst="rect">
                <a:avLst/>
              </a:prstGeom>
              <a:blipFill>
                <a:blip r:embed="rId2"/>
                <a:stretch>
                  <a:fillRect l="-2375" t="-40385" r="-3563" b="-78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2A6E2B2-A08D-4CAA-AED4-B53093601640}"/>
              </a:ext>
            </a:extLst>
          </p:cNvPr>
          <p:cNvSpPr txBox="1"/>
          <p:nvPr/>
        </p:nvSpPr>
        <p:spPr>
          <a:xfrm>
            <a:off x="741946" y="1838525"/>
            <a:ext cx="396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order correction to the eigenstates</a:t>
            </a:r>
            <a:r>
              <a:rPr lang="en-IL" dirty="0"/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46B613-A6B0-6D59-32DA-5DA08488D8E5}"/>
              </a:ext>
            </a:extLst>
          </p:cNvPr>
          <p:cNvGrpSpPr/>
          <p:nvPr/>
        </p:nvGrpSpPr>
        <p:grpSpPr>
          <a:xfrm>
            <a:off x="741946" y="2692156"/>
            <a:ext cx="9276090" cy="563809"/>
            <a:chOff x="741946" y="2692156"/>
            <a:chExt cx="9276090" cy="56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F79CC5-CF79-00A6-1E27-BEC9B4B928AD}"/>
                </a:ext>
              </a:extLst>
            </p:cNvPr>
            <p:cNvSpPr txBox="1"/>
            <p:nvPr/>
          </p:nvSpPr>
          <p:spPr>
            <a:xfrm>
              <a:off x="741946" y="2784566"/>
              <a:ext cx="512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IL" dirty="0"/>
                <a:t>eads to the second order correction to the energies: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E1C7A32-2C06-E326-2F86-353D022F5047}"/>
                    </a:ext>
                  </a:extLst>
                </p:cNvPr>
                <p:cNvSpPr txBox="1"/>
                <p:nvPr/>
              </p:nvSpPr>
              <p:spPr>
                <a:xfrm>
                  <a:off x="6096000" y="2692156"/>
                  <a:ext cx="3922036" cy="5638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E1C7A32-2C06-E326-2F86-353D022F5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92156"/>
                  <a:ext cx="3922036" cy="563809"/>
                </a:xfrm>
                <a:prstGeom prst="rect">
                  <a:avLst/>
                </a:prstGeom>
                <a:blipFill>
                  <a:blip r:embed="rId3"/>
                  <a:stretch>
                    <a:fillRect t="-6667" b="-888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AEB9DF-19E8-7251-1462-A4339568CBB2}"/>
              </a:ext>
            </a:extLst>
          </p:cNvPr>
          <p:cNvGrpSpPr/>
          <p:nvPr/>
        </p:nvGrpSpPr>
        <p:grpSpPr>
          <a:xfrm>
            <a:off x="741945" y="3737239"/>
            <a:ext cx="7487446" cy="1847971"/>
            <a:chOff x="741945" y="3737239"/>
            <a:chExt cx="7487446" cy="18479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3CD799-D6C6-BB90-CF33-1F1D879BF0AA}"/>
                </a:ext>
              </a:extLst>
            </p:cNvPr>
            <p:cNvGrpSpPr/>
            <p:nvPr/>
          </p:nvGrpSpPr>
          <p:grpSpPr>
            <a:xfrm>
              <a:off x="741946" y="3737239"/>
              <a:ext cx="7487445" cy="563809"/>
              <a:chOff x="741946" y="3737239"/>
              <a:chExt cx="7487445" cy="56380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A9FF4E-9487-1714-5D98-B97B6379265C}"/>
                  </a:ext>
                </a:extLst>
              </p:cNvPr>
              <p:cNvSpPr txBox="1"/>
              <p:nvPr/>
            </p:nvSpPr>
            <p:spPr>
              <a:xfrm>
                <a:off x="741946" y="3834478"/>
                <a:ext cx="3066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The self-consistency condition: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1D1C466-B053-4CE8-9556-824D3EBCE6C9}"/>
                      </a:ext>
                    </a:extLst>
                  </p:cNvPr>
                  <p:cNvSpPr txBox="1"/>
                  <p:nvPr/>
                </p:nvSpPr>
                <p:spPr>
                  <a:xfrm>
                    <a:off x="4752285" y="3737239"/>
                    <a:ext cx="3477106" cy="5638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𝑈𝑛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1D1C466-B053-4CE8-9556-824D3EBCE6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2285" y="3737239"/>
                    <a:ext cx="3477106" cy="5638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95" t="-444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86557E-5371-D167-4074-43FB755295A2}"/>
                </a:ext>
              </a:extLst>
            </p:cNvPr>
            <p:cNvGrpSpPr/>
            <p:nvPr/>
          </p:nvGrpSpPr>
          <p:grpSpPr>
            <a:xfrm>
              <a:off x="741945" y="4736067"/>
              <a:ext cx="7108432" cy="849143"/>
              <a:chOff x="741945" y="4736067"/>
              <a:chExt cx="7108432" cy="84914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262C55-7C91-97AE-B670-95B3083FBF3E}"/>
                  </a:ext>
                </a:extLst>
              </p:cNvPr>
              <p:cNvSpPr txBox="1"/>
              <p:nvPr/>
            </p:nvSpPr>
            <p:spPr>
              <a:xfrm>
                <a:off x="741945" y="4975973"/>
                <a:ext cx="397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IL" dirty="0"/>
                  <a:t>eads to the critical boundary condition: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D384DB3-0EDB-513C-2449-AEA7B6A03BAC}"/>
                      </a:ext>
                    </a:extLst>
                  </p:cNvPr>
                  <p:cNvSpPr txBox="1"/>
                  <p:nvPr/>
                </p:nvSpPr>
                <p:spPr>
                  <a:xfrm>
                    <a:off x="5131299" y="4736067"/>
                    <a:ext cx="2719078" cy="8491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D384DB3-0EDB-513C-2449-AEA7B6A03B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1299" y="4736067"/>
                    <a:ext cx="2719078" cy="8491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30" b="-735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896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71B2F1-7694-08DC-72AA-C1A312DC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7" y="2395545"/>
            <a:ext cx="4572000" cy="340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6DA6D-7C04-2809-567D-C379E837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Superfluid to Mott insulator transition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FB7AA-CFAE-A247-7CAD-468DDD38C453}"/>
              </a:ext>
            </a:extLst>
          </p:cNvPr>
          <p:cNvSpPr txBox="1"/>
          <p:nvPr/>
        </p:nvSpPr>
        <p:spPr>
          <a:xfrm>
            <a:off x="4047695" y="2579457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SF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399F2-3DE6-4D40-DE5F-52604D8ABB36}"/>
              </a:ext>
            </a:extLst>
          </p:cNvPr>
          <p:cNvSpPr txBox="1"/>
          <p:nvPr/>
        </p:nvSpPr>
        <p:spPr>
          <a:xfrm>
            <a:off x="1138860" y="425448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0DA8A-6EB8-5F7B-F668-B7A6AEAF5F18}"/>
              </a:ext>
            </a:extLst>
          </p:cNvPr>
          <p:cNvSpPr txBox="1"/>
          <p:nvPr/>
        </p:nvSpPr>
        <p:spPr>
          <a:xfrm>
            <a:off x="1144525" y="348645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EB9D-5245-FB85-91EC-B6654C2C1502}"/>
              </a:ext>
            </a:extLst>
          </p:cNvPr>
          <p:cNvSpPr txBox="1"/>
          <p:nvPr/>
        </p:nvSpPr>
        <p:spPr>
          <a:xfrm>
            <a:off x="1185059" y="273423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E96DE4-D5F1-DFDB-E68A-F4DC28C82BFF}"/>
                  </a:ext>
                </a:extLst>
              </p:cNvPr>
              <p:cNvSpPr txBox="1"/>
              <p:nvPr/>
            </p:nvSpPr>
            <p:spPr>
              <a:xfrm>
                <a:off x="4281092" y="6040341"/>
                <a:ext cx="1192826" cy="562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≈5.8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E96DE4-D5F1-DFDB-E68A-F4DC28C82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92" y="6040341"/>
                <a:ext cx="1192826" cy="562013"/>
              </a:xfrm>
              <a:prstGeom prst="rect">
                <a:avLst/>
              </a:prstGeom>
              <a:blipFill>
                <a:blip r:embed="rId3"/>
                <a:stretch>
                  <a:fillRect t="-2222" r="-3125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B66D86-9E52-2056-B3EB-FC3FDE7E2037}"/>
              </a:ext>
            </a:extLst>
          </p:cNvPr>
          <p:cNvCxnSpPr>
            <a:cxnSpLocks/>
          </p:cNvCxnSpPr>
          <p:nvPr/>
        </p:nvCxnSpPr>
        <p:spPr>
          <a:xfrm flipV="1">
            <a:off x="4734414" y="4530434"/>
            <a:ext cx="143091" cy="15099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F2F7FB-5214-000E-5B14-A25E0CF3E3E7}"/>
              </a:ext>
            </a:extLst>
          </p:cNvPr>
          <p:cNvSpPr txBox="1"/>
          <p:nvPr/>
        </p:nvSpPr>
        <p:spPr>
          <a:xfrm>
            <a:off x="1749186" y="1851375"/>
            <a:ext cx="201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u="sng" dirty="0"/>
              <a:t>Phase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AA47EE-8448-8D13-2B0E-35DF951A49D5}"/>
                  </a:ext>
                </a:extLst>
              </p:cNvPr>
              <p:cNvSpPr txBox="1"/>
              <p:nvPr/>
            </p:nvSpPr>
            <p:spPr>
              <a:xfrm>
                <a:off x="7815210" y="1448468"/>
                <a:ext cx="2719078" cy="849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AA47EE-8448-8D13-2B0E-35DF951A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10" y="1448468"/>
                <a:ext cx="2719078" cy="849143"/>
              </a:xfrm>
              <a:prstGeom prst="rect">
                <a:avLst/>
              </a:prstGeom>
              <a:blipFill>
                <a:blip r:embed="rId5"/>
                <a:stretch>
                  <a:fillRect l="-465" b="-8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9012ADB-ACA7-094B-94A9-1C441D4320C8}"/>
              </a:ext>
            </a:extLst>
          </p:cNvPr>
          <p:cNvSpPr txBox="1"/>
          <p:nvPr/>
        </p:nvSpPr>
        <p:spPr>
          <a:xfrm>
            <a:off x="4313478" y="1697964"/>
            <a:ext cx="34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 Critical boundary condition (CBC):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C9B218-7BCA-E83F-F00B-DE25F3AE18DD}"/>
              </a:ext>
            </a:extLst>
          </p:cNvPr>
          <p:cNvGrpSpPr/>
          <p:nvPr/>
        </p:nvGrpSpPr>
        <p:grpSpPr>
          <a:xfrm>
            <a:off x="2279517" y="2871290"/>
            <a:ext cx="8544449" cy="3308919"/>
            <a:chOff x="2279517" y="2871290"/>
            <a:chExt cx="8544449" cy="33089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3FAB3-0725-4C3F-5262-1C008D37A984}"/>
                </a:ext>
              </a:extLst>
            </p:cNvPr>
            <p:cNvSpPr txBox="1"/>
            <p:nvPr/>
          </p:nvSpPr>
          <p:spPr>
            <a:xfrm>
              <a:off x="7943867" y="2871290"/>
              <a:ext cx="132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sz="2400" u="sng" dirty="0"/>
                <a:t>Mott gap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0B1ED10-5C96-FFB1-9279-F8AE23545E1B}"/>
                    </a:ext>
                  </a:extLst>
                </p:cNvPr>
                <p:cNvSpPr txBox="1"/>
                <p:nvPr/>
              </p:nvSpPr>
              <p:spPr>
                <a:xfrm>
                  <a:off x="6403474" y="3575252"/>
                  <a:ext cx="2383666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0B1ED10-5C96-FFB1-9279-F8AE23545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474" y="3575252"/>
                  <a:ext cx="2383666" cy="299569"/>
                </a:xfrm>
                <a:prstGeom prst="rect">
                  <a:avLst/>
                </a:prstGeom>
                <a:blipFill>
                  <a:blip r:embed="rId6"/>
                  <a:stretch>
                    <a:fillRect l="-1596" t="-4000" r="-3191" b="-2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BDC5899-C7D8-B3DE-4EDE-FE1A5E7E4688}"/>
                </a:ext>
              </a:extLst>
            </p:cNvPr>
            <p:cNvCxnSpPr/>
            <p:nvPr/>
          </p:nvCxnSpPr>
          <p:spPr>
            <a:xfrm>
              <a:off x="2279517" y="3463861"/>
              <a:ext cx="3843337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F1F0D1-69DE-854E-AC78-87177BCEFA59}"/>
                </a:ext>
              </a:extLst>
            </p:cNvPr>
            <p:cNvCxnSpPr/>
            <p:nvPr/>
          </p:nvCxnSpPr>
          <p:spPr>
            <a:xfrm>
              <a:off x="2299882" y="3989501"/>
              <a:ext cx="3843337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35BFAD8-26D0-2A79-A72A-41E447EF2616}"/>
                </a:ext>
              </a:extLst>
            </p:cNvPr>
            <p:cNvCxnSpPr>
              <a:cxnSpLocks/>
            </p:cNvCxnSpPr>
            <p:nvPr/>
          </p:nvCxnSpPr>
          <p:spPr>
            <a:xfrm>
              <a:off x="5872157" y="3463861"/>
              <a:ext cx="0" cy="52235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9338F2-A0D7-7701-F2DC-02F87DA63A34}"/>
                </a:ext>
              </a:extLst>
            </p:cNvPr>
            <p:cNvSpPr txBox="1"/>
            <p:nvPr/>
          </p:nvSpPr>
          <p:spPr>
            <a:xfrm>
              <a:off x="7288270" y="4161725"/>
              <a:ext cx="26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From the solution of CBC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4D25EE-7EAC-FA9C-7D1D-CA65E1F96DD9}"/>
                    </a:ext>
                  </a:extLst>
                </p:cNvPr>
                <p:cNvSpPr txBox="1"/>
                <p:nvPr/>
              </p:nvSpPr>
              <p:spPr>
                <a:xfrm>
                  <a:off x="6866024" y="4641166"/>
                  <a:ext cx="3957942" cy="8183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𝑧𝑡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𝑧𝑡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ra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4D25EE-7EAC-FA9C-7D1D-CA65E1F96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024" y="4641166"/>
                  <a:ext cx="3957942" cy="818366"/>
                </a:xfrm>
                <a:prstGeom prst="rect">
                  <a:avLst/>
                </a:prstGeom>
                <a:blipFill>
                  <a:blip r:embed="rId7"/>
                  <a:stretch>
                    <a:fillRect l="-31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103E9B-02D3-D61F-4843-132A33814A5B}"/>
                    </a:ext>
                  </a:extLst>
                </p:cNvPr>
                <p:cNvSpPr txBox="1"/>
                <p:nvPr/>
              </p:nvSpPr>
              <p:spPr>
                <a:xfrm>
                  <a:off x="7163974" y="5679751"/>
                  <a:ext cx="712567" cy="500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  <m:r>
                          <a:rPr lang="en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103E9B-02D3-D61F-4843-132A33814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974" y="5679751"/>
                  <a:ext cx="712567" cy="500458"/>
                </a:xfrm>
                <a:prstGeom prst="rect">
                  <a:avLst/>
                </a:prstGeom>
                <a:blipFill>
                  <a:blip r:embed="rId8"/>
                  <a:stretch>
                    <a:fillRect l="-7018" t="-2500" r="-5263" b="-1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9C9C2F2-85A8-8C24-29AE-01DE129B3247}"/>
                    </a:ext>
                  </a:extLst>
                </p:cNvPr>
                <p:cNvSpPr txBox="1"/>
                <p:nvPr/>
              </p:nvSpPr>
              <p:spPr>
                <a:xfrm>
                  <a:off x="8931755" y="5797934"/>
                  <a:ext cx="1093889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9C9C2F2-85A8-8C24-29AE-01DE129B3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1755" y="5797934"/>
                  <a:ext cx="1093889" cy="299569"/>
                </a:xfrm>
                <a:prstGeom prst="rect">
                  <a:avLst/>
                </a:prstGeom>
                <a:blipFill>
                  <a:blip r:embed="rId9"/>
                  <a:stretch>
                    <a:fillRect l="-4598" r="-3448" b="-16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27C36DE4-8FFF-6056-D7FD-1BC84ECE5D8B}"/>
                </a:ext>
              </a:extLst>
            </p:cNvPr>
            <p:cNvSpPr/>
            <p:nvPr/>
          </p:nvSpPr>
          <p:spPr>
            <a:xfrm>
              <a:off x="8160006" y="5890556"/>
              <a:ext cx="488284" cy="1497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A17C93-5BEA-B931-452D-6F715C9C61BC}"/>
                  </a:ext>
                </a:extLst>
              </p:cNvPr>
              <p:cNvSpPr txBox="1"/>
              <p:nvPr/>
            </p:nvSpPr>
            <p:spPr>
              <a:xfrm>
                <a:off x="2359055" y="4300647"/>
                <a:ext cx="804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A17C93-5BEA-B931-452D-6F715C9C6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55" y="4300647"/>
                <a:ext cx="8041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8505C-D2C1-7654-E996-D190CA3F50AA}"/>
                  </a:ext>
                </a:extLst>
              </p:cNvPr>
              <p:cNvSpPr txBox="1"/>
              <p:nvPr/>
            </p:nvSpPr>
            <p:spPr>
              <a:xfrm>
                <a:off x="1911691" y="3540370"/>
                <a:ext cx="804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8505C-D2C1-7654-E996-D190CA3F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691" y="3540370"/>
                <a:ext cx="8041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1A1AD2-D35E-E676-59AD-1AFE3964FADD}"/>
                  </a:ext>
                </a:extLst>
              </p:cNvPr>
              <p:cNvSpPr txBox="1"/>
              <p:nvPr/>
            </p:nvSpPr>
            <p:spPr>
              <a:xfrm>
                <a:off x="1709562" y="2781916"/>
                <a:ext cx="804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1A1AD2-D35E-E676-59AD-1AFE3964F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62" y="2781916"/>
                <a:ext cx="8041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66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1108</Words>
  <Application>Microsoft Macintosh PowerPoint</Application>
  <PresentationFormat>Widescreen</PresentationFormat>
  <Paragraphs>131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Cambria Math</vt:lpstr>
      <vt:lpstr>Eurostile</vt:lpstr>
      <vt:lpstr>Office Theme</vt:lpstr>
      <vt:lpstr>Physics 471 – Introduction to Modern Atomic Physics </vt:lpstr>
      <vt:lpstr>Quantum phase transitions</vt:lpstr>
      <vt:lpstr>Optical lattices and Bloch bands</vt:lpstr>
      <vt:lpstr>Optical lattices and Bloch bands</vt:lpstr>
      <vt:lpstr>Bose Hubbard model</vt:lpstr>
      <vt:lpstr>Lifting the macroscopic degeneracy</vt:lpstr>
      <vt:lpstr>Mean-field theory of the Hubbard model</vt:lpstr>
      <vt:lpstr>Mean-field theory: perturbative analysis</vt:lpstr>
      <vt:lpstr>Superfluid to Mott insulator transition</vt:lpstr>
      <vt:lpstr>Experimental demonstration</vt:lpstr>
      <vt:lpstr>Experimental demonstration</vt:lpstr>
      <vt:lpstr>Excitation spectrum: observation of the Mott gap</vt:lpstr>
      <vt:lpstr>Experimental demonstration</vt:lpstr>
      <vt:lpstr>Bose-Hubbard model related phenomena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 Khaykovich</dc:creator>
  <cp:lastModifiedBy>Lev Khaykovich</cp:lastModifiedBy>
  <cp:revision>111</cp:revision>
  <dcterms:created xsi:type="dcterms:W3CDTF">2024-01-31T13:41:21Z</dcterms:created>
  <dcterms:modified xsi:type="dcterms:W3CDTF">2024-02-21T00:02:34Z</dcterms:modified>
</cp:coreProperties>
</file>